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1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6" r:id="rId9"/>
    <p:sldId id="264" r:id="rId10"/>
    <p:sldId id="267" r:id="rId11"/>
    <p:sldId id="268" r:id="rId12"/>
    <p:sldId id="269" r:id="rId13"/>
    <p:sldId id="293" r:id="rId14"/>
    <p:sldId id="270" r:id="rId15"/>
    <p:sldId id="272" r:id="rId16"/>
    <p:sldId id="274" r:id="rId17"/>
    <p:sldId id="275" r:id="rId18"/>
    <p:sldId id="276" r:id="rId19"/>
    <p:sldId id="277" r:id="rId20"/>
    <p:sldId id="260" r:id="rId21"/>
    <p:sldId id="281" r:id="rId22"/>
    <p:sldId id="278" r:id="rId23"/>
    <p:sldId id="279" r:id="rId24"/>
    <p:sldId id="282" r:id="rId25"/>
    <p:sldId id="283" r:id="rId26"/>
    <p:sldId id="284" r:id="rId27"/>
    <p:sldId id="286" r:id="rId28"/>
    <p:sldId id="289" r:id="rId29"/>
    <p:sldId id="287" r:id="rId30"/>
    <p:sldId id="290" r:id="rId31"/>
    <p:sldId id="291" r:id="rId32"/>
    <p:sldId id="292" r:id="rId33"/>
    <p:sldId id="294" r:id="rId34"/>
    <p:sldId id="295" r:id="rId35"/>
    <p:sldId id="265" r:id="rId36"/>
    <p:sldId id="299" r:id="rId37"/>
    <p:sldId id="300" r:id="rId38"/>
    <p:sldId id="302" r:id="rId39"/>
    <p:sldId id="296" r:id="rId40"/>
    <p:sldId id="298" r:id="rId41"/>
    <p:sldId id="288" r:id="rId42"/>
    <p:sldId id="297" r:id="rId4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FF23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94"/>
    <p:restoredTop sz="94688"/>
  </p:normalViewPr>
  <p:slideViewPr>
    <p:cSldViewPr snapToGrid="0">
      <p:cViewPr varScale="1">
        <p:scale>
          <a:sx n="129" d="100"/>
          <a:sy n="129" d="100"/>
        </p:scale>
        <p:origin x="192" y="7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30DD6B-5DD6-2940-9E18-B764AD2D8992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7667D8D-6201-984C-BE9C-2C93F1BF2D1D}">
      <dgm:prSet phldrT="[Text]"/>
      <dgm:spPr/>
      <dgm:t>
        <a:bodyPr/>
        <a:lstStyle/>
        <a:p>
          <a:r>
            <a:rPr lang="en-GB" dirty="0"/>
            <a:t>Confirmation bias</a:t>
          </a:r>
        </a:p>
      </dgm:t>
    </dgm:pt>
    <dgm:pt modelId="{B86F4DFD-A5C6-3644-B0C8-64A308104626}" type="parTrans" cxnId="{42467B2E-29FF-6B4F-8D1B-AF94DEEB5042}">
      <dgm:prSet/>
      <dgm:spPr/>
      <dgm:t>
        <a:bodyPr/>
        <a:lstStyle/>
        <a:p>
          <a:endParaRPr lang="en-GB"/>
        </a:p>
      </dgm:t>
    </dgm:pt>
    <dgm:pt modelId="{B9FF1048-6838-7A4D-B9DE-FF5EA596FB92}" type="sibTrans" cxnId="{42467B2E-29FF-6B4F-8D1B-AF94DEEB5042}">
      <dgm:prSet/>
      <dgm:spPr/>
      <dgm:t>
        <a:bodyPr/>
        <a:lstStyle/>
        <a:p>
          <a:endParaRPr lang="en-GB"/>
        </a:p>
      </dgm:t>
    </dgm:pt>
    <dgm:pt modelId="{F9D14F3B-4B2D-E54F-B1C8-832D78B94265}">
      <dgm:prSet phldrT="[Text]"/>
      <dgm:spPr/>
      <dgm:t>
        <a:bodyPr/>
        <a:lstStyle/>
        <a:p>
          <a:r>
            <a:rPr lang="en-GB" b="0" i="0" dirty="0"/>
            <a:t>predetermined assumption</a:t>
          </a:r>
          <a:endParaRPr lang="en-GB" dirty="0"/>
        </a:p>
      </dgm:t>
    </dgm:pt>
    <dgm:pt modelId="{B9CC905A-DC46-B040-A0BC-69C9C8B30379}" type="parTrans" cxnId="{27E337D0-C0F3-6D4D-ABAD-015BC69ED2BC}">
      <dgm:prSet/>
      <dgm:spPr/>
      <dgm:t>
        <a:bodyPr/>
        <a:lstStyle/>
        <a:p>
          <a:endParaRPr lang="en-GB"/>
        </a:p>
      </dgm:t>
    </dgm:pt>
    <dgm:pt modelId="{83AF2061-307C-2B4B-81C7-2DC29973B818}" type="sibTrans" cxnId="{27E337D0-C0F3-6D4D-ABAD-015BC69ED2BC}">
      <dgm:prSet/>
      <dgm:spPr/>
      <dgm:t>
        <a:bodyPr/>
        <a:lstStyle/>
        <a:p>
          <a:endParaRPr lang="en-GB"/>
        </a:p>
      </dgm:t>
    </dgm:pt>
    <dgm:pt modelId="{5224C9CA-7A88-8247-9861-6FB24E655D1D}">
      <dgm:prSet phldrT="[Text]"/>
      <dgm:spPr/>
      <dgm:t>
        <a:bodyPr/>
        <a:lstStyle/>
        <a:p>
          <a:r>
            <a:rPr lang="en-GB" b="0" i="0" dirty="0"/>
            <a:t>intentionally excluding particular variables</a:t>
          </a:r>
          <a:endParaRPr lang="en-GB" dirty="0"/>
        </a:p>
      </dgm:t>
    </dgm:pt>
    <dgm:pt modelId="{EE655F30-6D23-F14C-8E3D-FD07EDA0EF24}" type="parTrans" cxnId="{6D26A713-099C-8F42-9AB0-CEC7308357BC}">
      <dgm:prSet/>
      <dgm:spPr/>
      <dgm:t>
        <a:bodyPr/>
        <a:lstStyle/>
        <a:p>
          <a:endParaRPr lang="en-GB"/>
        </a:p>
      </dgm:t>
    </dgm:pt>
    <dgm:pt modelId="{192534B8-7FB4-9B47-BB61-FAF10000267C}" type="sibTrans" cxnId="{6D26A713-099C-8F42-9AB0-CEC7308357BC}">
      <dgm:prSet/>
      <dgm:spPr/>
      <dgm:t>
        <a:bodyPr/>
        <a:lstStyle/>
        <a:p>
          <a:endParaRPr lang="en-GB"/>
        </a:p>
      </dgm:t>
    </dgm:pt>
    <dgm:pt modelId="{AEBBB81C-2BFD-7948-8C26-766CCAD41231}">
      <dgm:prSet phldrT="[Text]"/>
      <dgm:spPr/>
      <dgm:t>
        <a:bodyPr/>
        <a:lstStyle/>
        <a:p>
          <a:r>
            <a:rPr lang="en-GB" dirty="0"/>
            <a:t>Selection bias</a:t>
          </a:r>
        </a:p>
      </dgm:t>
    </dgm:pt>
    <dgm:pt modelId="{7BF4FD4C-9F3D-C94E-BCA2-6A8469BDC619}" type="parTrans" cxnId="{B1A35A3A-397A-A447-BC75-E3CA17100B46}">
      <dgm:prSet/>
      <dgm:spPr/>
      <dgm:t>
        <a:bodyPr/>
        <a:lstStyle/>
        <a:p>
          <a:endParaRPr lang="en-GB"/>
        </a:p>
      </dgm:t>
    </dgm:pt>
    <dgm:pt modelId="{0374564B-71CA-5F4C-9962-D036B8A4F9FB}" type="sibTrans" cxnId="{B1A35A3A-397A-A447-BC75-E3CA17100B46}">
      <dgm:prSet/>
      <dgm:spPr/>
      <dgm:t>
        <a:bodyPr/>
        <a:lstStyle/>
        <a:p>
          <a:endParaRPr lang="en-GB"/>
        </a:p>
      </dgm:t>
    </dgm:pt>
    <dgm:pt modelId="{024ECF48-004A-4F4C-8534-D35E1A2136BF}">
      <dgm:prSet phldrT="[Text]"/>
      <dgm:spPr/>
      <dgm:t>
        <a:bodyPr/>
        <a:lstStyle/>
        <a:p>
          <a:r>
            <a:rPr lang="en-GB" b="0" i="0" dirty="0"/>
            <a:t>not a good reflection of the population</a:t>
          </a:r>
          <a:endParaRPr lang="en-GB" dirty="0"/>
        </a:p>
      </dgm:t>
    </dgm:pt>
    <dgm:pt modelId="{ED9A3D95-0EA3-6749-B035-DF7FB308A798}" type="parTrans" cxnId="{3ECA4DB8-50F3-EC47-B013-ED31EBFCC58A}">
      <dgm:prSet/>
      <dgm:spPr/>
      <dgm:t>
        <a:bodyPr/>
        <a:lstStyle/>
        <a:p>
          <a:endParaRPr lang="en-GB"/>
        </a:p>
      </dgm:t>
    </dgm:pt>
    <dgm:pt modelId="{464DC682-1728-3E4C-A6B9-7B4064231999}" type="sibTrans" cxnId="{3ECA4DB8-50F3-EC47-B013-ED31EBFCC58A}">
      <dgm:prSet/>
      <dgm:spPr/>
      <dgm:t>
        <a:bodyPr/>
        <a:lstStyle/>
        <a:p>
          <a:endParaRPr lang="en-GB"/>
        </a:p>
      </dgm:t>
    </dgm:pt>
    <dgm:pt modelId="{403CB740-5991-934C-AB33-1146C2BADFE6}">
      <dgm:prSet phldrT="[Text]"/>
      <dgm:spPr/>
      <dgm:t>
        <a:bodyPr/>
        <a:lstStyle/>
        <a:p>
          <a:r>
            <a:rPr lang="en-GB" dirty="0"/>
            <a:t>Outlier</a:t>
          </a:r>
        </a:p>
      </dgm:t>
    </dgm:pt>
    <dgm:pt modelId="{3F300BE8-ACC7-314B-81C8-C835318A512C}" type="parTrans" cxnId="{F01B7FA2-FC5E-9D43-BBA4-C75BB1215BA5}">
      <dgm:prSet/>
      <dgm:spPr/>
      <dgm:t>
        <a:bodyPr/>
        <a:lstStyle/>
        <a:p>
          <a:endParaRPr lang="en-GB"/>
        </a:p>
      </dgm:t>
    </dgm:pt>
    <dgm:pt modelId="{55D429F2-9AE2-D842-B70F-28D6E4BCA85B}" type="sibTrans" cxnId="{F01B7FA2-FC5E-9D43-BBA4-C75BB1215BA5}">
      <dgm:prSet/>
      <dgm:spPr/>
      <dgm:t>
        <a:bodyPr/>
        <a:lstStyle/>
        <a:p>
          <a:endParaRPr lang="en-GB"/>
        </a:p>
      </dgm:t>
    </dgm:pt>
    <dgm:pt modelId="{DBBDD5ED-FA0D-9D43-A89D-A8EFB27CE507}">
      <dgm:prSet phldrT="[Text]"/>
      <dgm:spPr/>
      <dgm:t>
        <a:bodyPr/>
        <a:lstStyle/>
        <a:p>
          <a:r>
            <a:rPr lang="en-GB" dirty="0"/>
            <a:t>Age: 150</a:t>
          </a:r>
        </a:p>
      </dgm:t>
    </dgm:pt>
    <dgm:pt modelId="{0D8F65BB-D303-7745-AEF5-D242194AD24E}" type="parTrans" cxnId="{7586CEC4-6C7A-F941-B5C6-036C3686983E}">
      <dgm:prSet/>
      <dgm:spPr/>
      <dgm:t>
        <a:bodyPr/>
        <a:lstStyle/>
        <a:p>
          <a:endParaRPr lang="en-GB"/>
        </a:p>
      </dgm:t>
    </dgm:pt>
    <dgm:pt modelId="{D88CEA8D-F261-664C-B4F0-2F40D59ADC90}" type="sibTrans" cxnId="{7586CEC4-6C7A-F941-B5C6-036C3686983E}">
      <dgm:prSet/>
      <dgm:spPr/>
      <dgm:t>
        <a:bodyPr/>
        <a:lstStyle/>
        <a:p>
          <a:endParaRPr lang="en-GB"/>
        </a:p>
      </dgm:t>
    </dgm:pt>
    <dgm:pt modelId="{F45414C3-40B6-374B-8EF8-3BF8489D17B3}">
      <dgm:prSet phldrT="[Text]"/>
      <dgm:spPr/>
      <dgm:t>
        <a:bodyPr/>
        <a:lstStyle/>
        <a:p>
          <a:r>
            <a:rPr lang="en-GB" dirty="0"/>
            <a:t>Saving account </a:t>
          </a:r>
        </a:p>
      </dgm:t>
    </dgm:pt>
    <dgm:pt modelId="{FD13DFC7-5547-7144-BD68-19C9F7BCFB9E}" type="parTrans" cxnId="{DC45FB21-94CF-7E4C-9C26-604870B32419}">
      <dgm:prSet/>
      <dgm:spPr/>
      <dgm:t>
        <a:bodyPr/>
        <a:lstStyle/>
        <a:p>
          <a:endParaRPr lang="en-GB"/>
        </a:p>
      </dgm:t>
    </dgm:pt>
    <dgm:pt modelId="{47200D09-CA4F-6C42-AA09-5023FA8B0F34}" type="sibTrans" cxnId="{DC45FB21-94CF-7E4C-9C26-604870B32419}">
      <dgm:prSet/>
      <dgm:spPr/>
      <dgm:t>
        <a:bodyPr/>
        <a:lstStyle/>
        <a:p>
          <a:endParaRPr lang="en-GB"/>
        </a:p>
      </dgm:t>
    </dgm:pt>
    <dgm:pt modelId="{990D4EBF-ED32-9F4E-8E66-1267982CDF4D}">
      <dgm:prSet phldrT="[Text]"/>
      <dgm:spPr/>
      <dgm:t>
        <a:bodyPr/>
        <a:lstStyle/>
        <a:p>
          <a:r>
            <a:rPr lang="en-GB" b="0" i="0" dirty="0"/>
            <a:t>subjectively</a:t>
          </a:r>
          <a:endParaRPr lang="en-GB" dirty="0"/>
        </a:p>
      </dgm:t>
    </dgm:pt>
    <dgm:pt modelId="{8A5425E4-4DEC-0F4B-870F-CDC55DCA19CB}" type="parTrans" cxnId="{29E9E109-4181-DC43-90DA-F7366CD334CB}">
      <dgm:prSet/>
      <dgm:spPr/>
      <dgm:t>
        <a:bodyPr/>
        <a:lstStyle/>
        <a:p>
          <a:endParaRPr lang="en-GB"/>
        </a:p>
      </dgm:t>
    </dgm:pt>
    <dgm:pt modelId="{881545D4-ADE9-6141-B070-B180C3C909AA}" type="sibTrans" cxnId="{29E9E109-4181-DC43-90DA-F7366CD334CB}">
      <dgm:prSet/>
      <dgm:spPr/>
      <dgm:t>
        <a:bodyPr/>
        <a:lstStyle/>
        <a:p>
          <a:endParaRPr lang="en-GB"/>
        </a:p>
      </dgm:t>
    </dgm:pt>
    <dgm:pt modelId="{39E4EF98-C875-8D4E-AB56-8731970A832F}">
      <dgm:prSet phldrT="[Text]"/>
      <dgm:spPr/>
      <dgm:t>
        <a:bodyPr/>
        <a:lstStyle/>
        <a:p>
          <a:r>
            <a:rPr lang="en-GB" dirty="0"/>
            <a:t>Underfit &amp; overfit</a:t>
          </a:r>
        </a:p>
      </dgm:t>
    </dgm:pt>
    <dgm:pt modelId="{F745F7BC-FEB3-B449-81BF-EDA9B6526149}" type="parTrans" cxnId="{C09CAC80-F4D0-2444-A879-D14F6B6B4213}">
      <dgm:prSet/>
      <dgm:spPr/>
      <dgm:t>
        <a:bodyPr/>
        <a:lstStyle/>
        <a:p>
          <a:endParaRPr lang="en-GB"/>
        </a:p>
      </dgm:t>
    </dgm:pt>
    <dgm:pt modelId="{91E0641D-8F8D-384F-9184-5B79005F4D34}" type="sibTrans" cxnId="{C09CAC80-F4D0-2444-A879-D14F6B6B4213}">
      <dgm:prSet/>
      <dgm:spPr/>
      <dgm:t>
        <a:bodyPr/>
        <a:lstStyle/>
        <a:p>
          <a:endParaRPr lang="en-GB"/>
        </a:p>
      </dgm:t>
    </dgm:pt>
    <dgm:pt modelId="{931CEEE8-A734-BB4A-A556-FAA2C4A0EB0C}">
      <dgm:prSet/>
      <dgm:spPr/>
      <dgm:t>
        <a:bodyPr/>
        <a:lstStyle/>
        <a:p>
          <a:r>
            <a:rPr lang="en-GB" b="0" i="0" dirty="0"/>
            <a:t>Oversimplistic picture of reality</a:t>
          </a:r>
          <a:endParaRPr lang="en-GB" dirty="0"/>
        </a:p>
      </dgm:t>
    </dgm:pt>
    <dgm:pt modelId="{1BF53E21-F81B-5144-97C1-F8354D78B4CF}" type="parTrans" cxnId="{4BFEEEEE-4439-F240-B298-3443655DD64E}">
      <dgm:prSet/>
      <dgm:spPr/>
      <dgm:t>
        <a:bodyPr/>
        <a:lstStyle/>
        <a:p>
          <a:endParaRPr lang="en-GB"/>
        </a:p>
      </dgm:t>
    </dgm:pt>
    <dgm:pt modelId="{3D672EA5-A3FB-474A-9C4A-9AB15EA92FE2}" type="sibTrans" cxnId="{4BFEEEEE-4439-F240-B298-3443655DD64E}">
      <dgm:prSet/>
      <dgm:spPr/>
      <dgm:t>
        <a:bodyPr/>
        <a:lstStyle/>
        <a:p>
          <a:endParaRPr lang="en-GB"/>
        </a:p>
      </dgm:t>
    </dgm:pt>
    <dgm:pt modelId="{A256BF46-F501-C34D-A090-F50580440D0E}">
      <dgm:prSet/>
      <dgm:spPr/>
      <dgm:t>
        <a:bodyPr/>
        <a:lstStyle/>
        <a:p>
          <a:r>
            <a:rPr lang="en-GB" b="0" i="0" dirty="0"/>
            <a:t>overcomplicated</a:t>
          </a:r>
          <a:endParaRPr lang="en-GB" dirty="0"/>
        </a:p>
      </dgm:t>
    </dgm:pt>
    <dgm:pt modelId="{4D3A2568-4310-D04B-ADF1-9770A8AC5882}" type="parTrans" cxnId="{2E968434-DA5C-D344-89AF-030B5407420E}">
      <dgm:prSet/>
      <dgm:spPr/>
      <dgm:t>
        <a:bodyPr/>
        <a:lstStyle/>
        <a:p>
          <a:endParaRPr lang="en-GB"/>
        </a:p>
      </dgm:t>
    </dgm:pt>
    <dgm:pt modelId="{0BFBFA08-B5E7-DC44-B564-B8F057860C9D}" type="sibTrans" cxnId="{2E968434-DA5C-D344-89AF-030B5407420E}">
      <dgm:prSet/>
      <dgm:spPr/>
      <dgm:t>
        <a:bodyPr/>
        <a:lstStyle/>
        <a:p>
          <a:endParaRPr lang="en-GB"/>
        </a:p>
      </dgm:t>
    </dgm:pt>
    <dgm:pt modelId="{118AD5E3-E236-404C-B952-5918DB344DEF}">
      <dgm:prSet/>
      <dgm:spPr/>
      <dgm:t>
        <a:bodyPr/>
        <a:lstStyle/>
        <a:p>
          <a:r>
            <a:rPr lang="en-GB" b="0" i="0" dirty="0"/>
            <a:t>Confounding variables</a:t>
          </a:r>
          <a:endParaRPr lang="en-GB" b="0" dirty="0"/>
        </a:p>
      </dgm:t>
    </dgm:pt>
    <dgm:pt modelId="{46CA9E36-F0B6-6C45-9D82-2DBB9F67AF27}" type="parTrans" cxnId="{59F876C4-E10D-0E4F-B682-0435773D1E6C}">
      <dgm:prSet/>
      <dgm:spPr/>
      <dgm:t>
        <a:bodyPr/>
        <a:lstStyle/>
        <a:p>
          <a:endParaRPr lang="en-GB"/>
        </a:p>
      </dgm:t>
    </dgm:pt>
    <dgm:pt modelId="{A8FC32F2-F068-C942-87DE-825594272A04}" type="sibTrans" cxnId="{59F876C4-E10D-0E4F-B682-0435773D1E6C}">
      <dgm:prSet/>
      <dgm:spPr/>
      <dgm:t>
        <a:bodyPr/>
        <a:lstStyle/>
        <a:p>
          <a:endParaRPr lang="en-GB"/>
        </a:p>
      </dgm:t>
    </dgm:pt>
    <dgm:pt modelId="{50B13FE4-45D9-304B-BEA9-FE8CE54BDC24}">
      <dgm:prSet/>
      <dgm:spPr/>
      <dgm:t>
        <a:bodyPr/>
        <a:lstStyle/>
        <a:p>
          <a:r>
            <a:rPr lang="en-GB" b="0" i="0" dirty="0"/>
            <a:t>Variable outside the scope of the existing analytical model</a:t>
          </a:r>
          <a:endParaRPr lang="en-GB" dirty="0"/>
        </a:p>
      </dgm:t>
    </dgm:pt>
    <dgm:pt modelId="{73481E9F-5A8B-2843-B3B7-28A3D5AF85F4}" type="parTrans" cxnId="{2EEB2E37-BE3C-EA40-8D2B-803064AAFC85}">
      <dgm:prSet/>
      <dgm:spPr/>
      <dgm:t>
        <a:bodyPr/>
        <a:lstStyle/>
        <a:p>
          <a:endParaRPr lang="en-GB"/>
        </a:p>
      </dgm:t>
    </dgm:pt>
    <dgm:pt modelId="{CAAC4293-8466-7C48-9D4E-CBE9BDF0AEB6}" type="sibTrans" cxnId="{2EEB2E37-BE3C-EA40-8D2B-803064AAFC85}">
      <dgm:prSet/>
      <dgm:spPr/>
      <dgm:t>
        <a:bodyPr/>
        <a:lstStyle/>
        <a:p>
          <a:endParaRPr lang="en-GB"/>
        </a:p>
      </dgm:t>
    </dgm:pt>
    <dgm:pt modelId="{37B54D7D-696A-9544-BDAD-1918C9BF6AEB}">
      <dgm:prSet/>
      <dgm:spPr/>
      <dgm:t>
        <a:bodyPr/>
        <a:lstStyle/>
        <a:p>
          <a:r>
            <a:rPr lang="en-GB" b="0" i="0" dirty="0"/>
            <a:t>ice cream sales) and the dependent variable (the number of drownings) – wrong assumption</a:t>
          </a:r>
          <a:endParaRPr lang="en-GB" dirty="0"/>
        </a:p>
      </dgm:t>
    </dgm:pt>
    <dgm:pt modelId="{4589A4E5-7EBD-6A44-93D6-8E36C62A2F5A}" type="parTrans" cxnId="{126080F0-BDBA-FF49-8C8B-51AD31EA0A09}">
      <dgm:prSet/>
      <dgm:spPr/>
      <dgm:t>
        <a:bodyPr/>
        <a:lstStyle/>
        <a:p>
          <a:endParaRPr lang="en-GB"/>
        </a:p>
      </dgm:t>
    </dgm:pt>
    <dgm:pt modelId="{B933D0F2-461B-AC4B-BE3E-A8250B351462}" type="sibTrans" cxnId="{126080F0-BDBA-FF49-8C8B-51AD31EA0A09}">
      <dgm:prSet/>
      <dgm:spPr/>
      <dgm:t>
        <a:bodyPr/>
        <a:lstStyle/>
        <a:p>
          <a:endParaRPr lang="en-GB"/>
        </a:p>
      </dgm:t>
    </dgm:pt>
    <dgm:pt modelId="{B8F6BDEA-F829-E840-8B56-C95BC3FD79E0}" type="pres">
      <dgm:prSet presAssocID="{2A30DD6B-5DD6-2940-9E18-B764AD2D8992}" presName="Name0" presStyleCnt="0">
        <dgm:presLayoutVars>
          <dgm:dir/>
          <dgm:animLvl val="lvl"/>
          <dgm:resizeHandles val="exact"/>
        </dgm:presLayoutVars>
      </dgm:prSet>
      <dgm:spPr/>
    </dgm:pt>
    <dgm:pt modelId="{9F6A6A9A-4EB6-3F49-BB9D-1D564452536C}" type="pres">
      <dgm:prSet presAssocID="{2A30DD6B-5DD6-2940-9E18-B764AD2D8992}" presName="tSp" presStyleCnt="0"/>
      <dgm:spPr/>
    </dgm:pt>
    <dgm:pt modelId="{F10439B7-1334-5045-8C21-7410713F400E}" type="pres">
      <dgm:prSet presAssocID="{2A30DD6B-5DD6-2940-9E18-B764AD2D8992}" presName="bSp" presStyleCnt="0"/>
      <dgm:spPr/>
    </dgm:pt>
    <dgm:pt modelId="{52A2768E-AB0B-6941-BF7F-B3011265CEC1}" type="pres">
      <dgm:prSet presAssocID="{2A30DD6B-5DD6-2940-9E18-B764AD2D8992}" presName="process" presStyleCnt="0"/>
      <dgm:spPr/>
    </dgm:pt>
    <dgm:pt modelId="{BE176107-0708-9940-86B6-A8434D2154AF}" type="pres">
      <dgm:prSet presAssocID="{77667D8D-6201-984C-BE9C-2C93F1BF2D1D}" presName="composite1" presStyleCnt="0"/>
      <dgm:spPr/>
    </dgm:pt>
    <dgm:pt modelId="{0274A149-88B8-4B40-A143-0CAB02AF8482}" type="pres">
      <dgm:prSet presAssocID="{77667D8D-6201-984C-BE9C-2C93F1BF2D1D}" presName="dummyNode1" presStyleLbl="node1" presStyleIdx="0" presStyleCnt="5"/>
      <dgm:spPr/>
    </dgm:pt>
    <dgm:pt modelId="{C09305EE-1172-9C4E-AB67-2871F3A245E7}" type="pres">
      <dgm:prSet presAssocID="{77667D8D-6201-984C-BE9C-2C93F1BF2D1D}" presName="childNode1" presStyleLbl="bgAcc1" presStyleIdx="0" presStyleCnt="5">
        <dgm:presLayoutVars>
          <dgm:bulletEnabled val="1"/>
        </dgm:presLayoutVars>
      </dgm:prSet>
      <dgm:spPr/>
    </dgm:pt>
    <dgm:pt modelId="{6CC41265-4A76-274F-B282-A0CB0A98BEE3}" type="pres">
      <dgm:prSet presAssocID="{77667D8D-6201-984C-BE9C-2C93F1BF2D1D}" presName="childNode1tx" presStyleLbl="bgAcc1" presStyleIdx="0" presStyleCnt="5">
        <dgm:presLayoutVars>
          <dgm:bulletEnabled val="1"/>
        </dgm:presLayoutVars>
      </dgm:prSet>
      <dgm:spPr/>
    </dgm:pt>
    <dgm:pt modelId="{D83090B1-D429-EE42-93CF-BCCE19077568}" type="pres">
      <dgm:prSet presAssocID="{77667D8D-6201-984C-BE9C-2C93F1BF2D1D}" presName="parentNode1" presStyleLbl="node1" presStyleIdx="0" presStyleCnt="5">
        <dgm:presLayoutVars>
          <dgm:chMax val="1"/>
          <dgm:bulletEnabled val="1"/>
        </dgm:presLayoutVars>
      </dgm:prSet>
      <dgm:spPr/>
    </dgm:pt>
    <dgm:pt modelId="{D52334AB-DFD3-6441-A23E-448F3247B0CD}" type="pres">
      <dgm:prSet presAssocID="{77667D8D-6201-984C-BE9C-2C93F1BF2D1D}" presName="connSite1" presStyleCnt="0"/>
      <dgm:spPr/>
    </dgm:pt>
    <dgm:pt modelId="{C81B94C4-D1D0-994E-9144-AFBAA602DE2A}" type="pres">
      <dgm:prSet presAssocID="{B9FF1048-6838-7A4D-B9DE-FF5EA596FB92}" presName="Name9" presStyleLbl="sibTrans2D1" presStyleIdx="0" presStyleCnt="4"/>
      <dgm:spPr/>
    </dgm:pt>
    <dgm:pt modelId="{D4F92E76-049D-4F49-A3DC-267489964E80}" type="pres">
      <dgm:prSet presAssocID="{AEBBB81C-2BFD-7948-8C26-766CCAD41231}" presName="composite2" presStyleCnt="0"/>
      <dgm:spPr/>
    </dgm:pt>
    <dgm:pt modelId="{0C991B5F-48DB-3340-B988-D644DEDFACA1}" type="pres">
      <dgm:prSet presAssocID="{AEBBB81C-2BFD-7948-8C26-766CCAD41231}" presName="dummyNode2" presStyleLbl="node1" presStyleIdx="0" presStyleCnt="5"/>
      <dgm:spPr/>
    </dgm:pt>
    <dgm:pt modelId="{077C4D1D-CD82-C04B-9726-B84B0B44F9F1}" type="pres">
      <dgm:prSet presAssocID="{AEBBB81C-2BFD-7948-8C26-766CCAD41231}" presName="childNode2" presStyleLbl="bgAcc1" presStyleIdx="1" presStyleCnt="5">
        <dgm:presLayoutVars>
          <dgm:bulletEnabled val="1"/>
        </dgm:presLayoutVars>
      </dgm:prSet>
      <dgm:spPr/>
    </dgm:pt>
    <dgm:pt modelId="{A138049F-11C0-E043-A9AF-C840FA6FB6C1}" type="pres">
      <dgm:prSet presAssocID="{AEBBB81C-2BFD-7948-8C26-766CCAD41231}" presName="childNode2tx" presStyleLbl="bgAcc1" presStyleIdx="1" presStyleCnt="5">
        <dgm:presLayoutVars>
          <dgm:bulletEnabled val="1"/>
        </dgm:presLayoutVars>
      </dgm:prSet>
      <dgm:spPr/>
    </dgm:pt>
    <dgm:pt modelId="{F09BCDBF-E8FD-124F-AA6F-597F1614461D}" type="pres">
      <dgm:prSet presAssocID="{AEBBB81C-2BFD-7948-8C26-766CCAD41231}" presName="parentNode2" presStyleLbl="node1" presStyleIdx="1" presStyleCnt="5">
        <dgm:presLayoutVars>
          <dgm:chMax val="0"/>
          <dgm:bulletEnabled val="1"/>
        </dgm:presLayoutVars>
      </dgm:prSet>
      <dgm:spPr/>
    </dgm:pt>
    <dgm:pt modelId="{9AB61A49-EB18-274C-9ADD-856263C0BA4D}" type="pres">
      <dgm:prSet presAssocID="{AEBBB81C-2BFD-7948-8C26-766CCAD41231}" presName="connSite2" presStyleCnt="0"/>
      <dgm:spPr/>
    </dgm:pt>
    <dgm:pt modelId="{70F6347E-7D1B-4241-9E8D-042EE786512D}" type="pres">
      <dgm:prSet presAssocID="{0374564B-71CA-5F4C-9962-D036B8A4F9FB}" presName="Name18" presStyleLbl="sibTrans2D1" presStyleIdx="1" presStyleCnt="4"/>
      <dgm:spPr/>
    </dgm:pt>
    <dgm:pt modelId="{BA36F290-542F-8A40-9233-0DEB113F2AD3}" type="pres">
      <dgm:prSet presAssocID="{403CB740-5991-934C-AB33-1146C2BADFE6}" presName="composite1" presStyleCnt="0"/>
      <dgm:spPr/>
    </dgm:pt>
    <dgm:pt modelId="{EEFB7692-A1FE-2E4B-A7AA-A5683D88A3AA}" type="pres">
      <dgm:prSet presAssocID="{403CB740-5991-934C-AB33-1146C2BADFE6}" presName="dummyNode1" presStyleLbl="node1" presStyleIdx="1" presStyleCnt="5"/>
      <dgm:spPr/>
    </dgm:pt>
    <dgm:pt modelId="{01B16EB5-7442-F346-B69E-7A8D80C9584F}" type="pres">
      <dgm:prSet presAssocID="{403CB740-5991-934C-AB33-1146C2BADFE6}" presName="childNode1" presStyleLbl="bgAcc1" presStyleIdx="2" presStyleCnt="5">
        <dgm:presLayoutVars>
          <dgm:bulletEnabled val="1"/>
        </dgm:presLayoutVars>
      </dgm:prSet>
      <dgm:spPr/>
    </dgm:pt>
    <dgm:pt modelId="{D3FC7691-D7B1-7D46-B915-389BE88A7007}" type="pres">
      <dgm:prSet presAssocID="{403CB740-5991-934C-AB33-1146C2BADFE6}" presName="childNode1tx" presStyleLbl="bgAcc1" presStyleIdx="2" presStyleCnt="5">
        <dgm:presLayoutVars>
          <dgm:bulletEnabled val="1"/>
        </dgm:presLayoutVars>
      </dgm:prSet>
      <dgm:spPr/>
    </dgm:pt>
    <dgm:pt modelId="{D000179F-03B7-824A-A741-AF37084ED16C}" type="pres">
      <dgm:prSet presAssocID="{403CB740-5991-934C-AB33-1146C2BADFE6}" presName="parentNode1" presStyleLbl="node1" presStyleIdx="2" presStyleCnt="5">
        <dgm:presLayoutVars>
          <dgm:chMax val="1"/>
          <dgm:bulletEnabled val="1"/>
        </dgm:presLayoutVars>
      </dgm:prSet>
      <dgm:spPr/>
    </dgm:pt>
    <dgm:pt modelId="{928CF98A-A637-5045-B3C6-E71EE0B528E2}" type="pres">
      <dgm:prSet presAssocID="{403CB740-5991-934C-AB33-1146C2BADFE6}" presName="connSite1" presStyleCnt="0"/>
      <dgm:spPr/>
    </dgm:pt>
    <dgm:pt modelId="{B0A559C7-CC51-7344-9DF0-18CEB90AA9BF}" type="pres">
      <dgm:prSet presAssocID="{55D429F2-9AE2-D842-B70F-28D6E4BCA85B}" presName="Name9" presStyleLbl="sibTrans2D1" presStyleIdx="2" presStyleCnt="4"/>
      <dgm:spPr/>
    </dgm:pt>
    <dgm:pt modelId="{2A2AE5FD-40B9-BE4B-A40B-994B41D724FD}" type="pres">
      <dgm:prSet presAssocID="{39E4EF98-C875-8D4E-AB56-8731970A832F}" presName="composite2" presStyleCnt="0"/>
      <dgm:spPr/>
    </dgm:pt>
    <dgm:pt modelId="{6258CD7C-9F8C-7E4C-B258-68AF3FE77202}" type="pres">
      <dgm:prSet presAssocID="{39E4EF98-C875-8D4E-AB56-8731970A832F}" presName="dummyNode2" presStyleLbl="node1" presStyleIdx="2" presStyleCnt="5"/>
      <dgm:spPr/>
    </dgm:pt>
    <dgm:pt modelId="{10519A4D-DB0A-A145-8620-FF8BAC117C6A}" type="pres">
      <dgm:prSet presAssocID="{39E4EF98-C875-8D4E-AB56-8731970A832F}" presName="childNode2" presStyleLbl="bgAcc1" presStyleIdx="3" presStyleCnt="5">
        <dgm:presLayoutVars>
          <dgm:bulletEnabled val="1"/>
        </dgm:presLayoutVars>
      </dgm:prSet>
      <dgm:spPr/>
    </dgm:pt>
    <dgm:pt modelId="{AA6825AC-CECF-2340-A8C7-A9CF42092860}" type="pres">
      <dgm:prSet presAssocID="{39E4EF98-C875-8D4E-AB56-8731970A832F}" presName="childNode2tx" presStyleLbl="bgAcc1" presStyleIdx="3" presStyleCnt="5">
        <dgm:presLayoutVars>
          <dgm:bulletEnabled val="1"/>
        </dgm:presLayoutVars>
      </dgm:prSet>
      <dgm:spPr/>
    </dgm:pt>
    <dgm:pt modelId="{1FBB10AB-8890-754C-951D-88462C39B85D}" type="pres">
      <dgm:prSet presAssocID="{39E4EF98-C875-8D4E-AB56-8731970A832F}" presName="parentNode2" presStyleLbl="node1" presStyleIdx="3" presStyleCnt="5">
        <dgm:presLayoutVars>
          <dgm:chMax val="0"/>
          <dgm:bulletEnabled val="1"/>
        </dgm:presLayoutVars>
      </dgm:prSet>
      <dgm:spPr/>
    </dgm:pt>
    <dgm:pt modelId="{6B49A752-DDAD-E246-AEEF-36865F46CC3E}" type="pres">
      <dgm:prSet presAssocID="{39E4EF98-C875-8D4E-AB56-8731970A832F}" presName="connSite2" presStyleCnt="0"/>
      <dgm:spPr/>
    </dgm:pt>
    <dgm:pt modelId="{59D83F86-97BD-5840-8D0B-4EEDD1DC1514}" type="pres">
      <dgm:prSet presAssocID="{91E0641D-8F8D-384F-9184-5B79005F4D34}" presName="Name18" presStyleLbl="sibTrans2D1" presStyleIdx="3" presStyleCnt="4"/>
      <dgm:spPr/>
    </dgm:pt>
    <dgm:pt modelId="{4E176E19-47B7-014F-B4D6-B4A10D979D6D}" type="pres">
      <dgm:prSet presAssocID="{118AD5E3-E236-404C-B952-5918DB344DEF}" presName="composite1" presStyleCnt="0"/>
      <dgm:spPr/>
    </dgm:pt>
    <dgm:pt modelId="{AF088595-DE22-DC4E-99AF-21F4F14ED242}" type="pres">
      <dgm:prSet presAssocID="{118AD5E3-E236-404C-B952-5918DB344DEF}" presName="dummyNode1" presStyleLbl="node1" presStyleIdx="3" presStyleCnt="5"/>
      <dgm:spPr/>
    </dgm:pt>
    <dgm:pt modelId="{7B74B599-DC41-1F43-8C91-98928906C25B}" type="pres">
      <dgm:prSet presAssocID="{118AD5E3-E236-404C-B952-5918DB344DEF}" presName="childNode1" presStyleLbl="bgAcc1" presStyleIdx="4" presStyleCnt="5">
        <dgm:presLayoutVars>
          <dgm:bulletEnabled val="1"/>
        </dgm:presLayoutVars>
      </dgm:prSet>
      <dgm:spPr/>
    </dgm:pt>
    <dgm:pt modelId="{77FDA28C-076A-5B42-A1A6-8F176E573499}" type="pres">
      <dgm:prSet presAssocID="{118AD5E3-E236-404C-B952-5918DB344DEF}" presName="childNode1tx" presStyleLbl="bgAcc1" presStyleIdx="4" presStyleCnt="5">
        <dgm:presLayoutVars>
          <dgm:bulletEnabled val="1"/>
        </dgm:presLayoutVars>
      </dgm:prSet>
      <dgm:spPr/>
    </dgm:pt>
    <dgm:pt modelId="{74165270-A65E-C749-B6CE-B67FA6F1A7BF}" type="pres">
      <dgm:prSet presAssocID="{118AD5E3-E236-404C-B952-5918DB344DEF}" presName="parentNode1" presStyleLbl="node1" presStyleIdx="4" presStyleCnt="5">
        <dgm:presLayoutVars>
          <dgm:chMax val="1"/>
          <dgm:bulletEnabled val="1"/>
        </dgm:presLayoutVars>
      </dgm:prSet>
      <dgm:spPr/>
    </dgm:pt>
    <dgm:pt modelId="{8E321D91-C71D-3447-84CA-8FFE5DAF72A5}" type="pres">
      <dgm:prSet presAssocID="{118AD5E3-E236-404C-B952-5918DB344DEF}" presName="connSite1" presStyleCnt="0"/>
      <dgm:spPr/>
    </dgm:pt>
  </dgm:ptLst>
  <dgm:cxnLst>
    <dgm:cxn modelId="{29E9E109-4181-DC43-90DA-F7366CD334CB}" srcId="{AEBBB81C-2BFD-7948-8C26-766CCAD41231}" destId="{990D4EBF-ED32-9F4E-8E66-1267982CDF4D}" srcOrd="0" destOrd="0" parTransId="{8A5425E4-4DEC-0F4B-870F-CDC55DCA19CB}" sibTransId="{881545D4-ADE9-6141-B070-B180C3C909AA}"/>
    <dgm:cxn modelId="{6D26A713-099C-8F42-9AB0-CEC7308357BC}" srcId="{77667D8D-6201-984C-BE9C-2C93F1BF2D1D}" destId="{5224C9CA-7A88-8247-9861-6FB24E655D1D}" srcOrd="1" destOrd="0" parTransId="{EE655F30-6D23-F14C-8E3D-FD07EDA0EF24}" sibTransId="{192534B8-7FB4-9B47-BB61-FAF10000267C}"/>
    <dgm:cxn modelId="{DC45FB21-94CF-7E4C-9C26-604870B32419}" srcId="{403CB740-5991-934C-AB33-1146C2BADFE6}" destId="{F45414C3-40B6-374B-8EF8-3BF8489D17B3}" srcOrd="1" destOrd="0" parTransId="{FD13DFC7-5547-7144-BD68-19C9F7BCFB9E}" sibTransId="{47200D09-CA4F-6C42-AA09-5023FA8B0F34}"/>
    <dgm:cxn modelId="{42467B2E-29FF-6B4F-8D1B-AF94DEEB5042}" srcId="{2A30DD6B-5DD6-2940-9E18-B764AD2D8992}" destId="{77667D8D-6201-984C-BE9C-2C93F1BF2D1D}" srcOrd="0" destOrd="0" parTransId="{B86F4DFD-A5C6-3644-B0C8-64A308104626}" sibTransId="{B9FF1048-6838-7A4D-B9DE-FF5EA596FB92}"/>
    <dgm:cxn modelId="{85901E33-23CD-F748-9AA0-261E4FACB376}" type="presOf" srcId="{AEBBB81C-2BFD-7948-8C26-766CCAD41231}" destId="{F09BCDBF-E8FD-124F-AA6F-597F1614461D}" srcOrd="0" destOrd="0" presId="urn:microsoft.com/office/officeart/2005/8/layout/hProcess4"/>
    <dgm:cxn modelId="{2E968434-DA5C-D344-89AF-030B5407420E}" srcId="{39E4EF98-C875-8D4E-AB56-8731970A832F}" destId="{A256BF46-F501-C34D-A090-F50580440D0E}" srcOrd="1" destOrd="0" parTransId="{4D3A2568-4310-D04B-ADF1-9770A8AC5882}" sibTransId="{0BFBFA08-B5E7-DC44-B564-B8F057860C9D}"/>
    <dgm:cxn modelId="{7C713D35-2D66-A348-83DD-567497953B02}" type="presOf" srcId="{F45414C3-40B6-374B-8EF8-3BF8489D17B3}" destId="{01B16EB5-7442-F346-B69E-7A8D80C9584F}" srcOrd="0" destOrd="1" presId="urn:microsoft.com/office/officeart/2005/8/layout/hProcess4"/>
    <dgm:cxn modelId="{2EEB2E37-BE3C-EA40-8D2B-803064AAFC85}" srcId="{118AD5E3-E236-404C-B952-5918DB344DEF}" destId="{50B13FE4-45D9-304B-BEA9-FE8CE54BDC24}" srcOrd="0" destOrd="0" parTransId="{73481E9F-5A8B-2843-B3B7-28A3D5AF85F4}" sibTransId="{CAAC4293-8466-7C48-9D4E-CBE9BDF0AEB6}"/>
    <dgm:cxn modelId="{B1A35A3A-397A-A447-BC75-E3CA17100B46}" srcId="{2A30DD6B-5DD6-2940-9E18-B764AD2D8992}" destId="{AEBBB81C-2BFD-7948-8C26-766CCAD41231}" srcOrd="1" destOrd="0" parTransId="{7BF4FD4C-9F3D-C94E-BCA2-6A8469BDC619}" sibTransId="{0374564B-71CA-5F4C-9962-D036B8A4F9FB}"/>
    <dgm:cxn modelId="{3D504B4E-ED57-C848-AD21-277F94514776}" type="presOf" srcId="{77667D8D-6201-984C-BE9C-2C93F1BF2D1D}" destId="{D83090B1-D429-EE42-93CF-BCCE19077568}" srcOrd="0" destOrd="0" presId="urn:microsoft.com/office/officeart/2005/8/layout/hProcess4"/>
    <dgm:cxn modelId="{D79A7A52-22F6-F74D-A202-E299FF9ACBA0}" type="presOf" srcId="{2A30DD6B-5DD6-2940-9E18-B764AD2D8992}" destId="{B8F6BDEA-F829-E840-8B56-C95BC3FD79E0}" srcOrd="0" destOrd="0" presId="urn:microsoft.com/office/officeart/2005/8/layout/hProcess4"/>
    <dgm:cxn modelId="{64B7EA52-F9C1-2C42-9F6B-CF2CE038A0C7}" type="presOf" srcId="{F45414C3-40B6-374B-8EF8-3BF8489D17B3}" destId="{D3FC7691-D7B1-7D46-B915-389BE88A7007}" srcOrd="1" destOrd="1" presId="urn:microsoft.com/office/officeart/2005/8/layout/hProcess4"/>
    <dgm:cxn modelId="{4AE9B753-35E8-234C-9687-1D5EA252DD62}" type="presOf" srcId="{A256BF46-F501-C34D-A090-F50580440D0E}" destId="{10519A4D-DB0A-A145-8620-FF8BAC117C6A}" srcOrd="0" destOrd="1" presId="urn:microsoft.com/office/officeart/2005/8/layout/hProcess4"/>
    <dgm:cxn modelId="{8020335C-A89E-D144-8F56-94640EA33FA8}" type="presOf" srcId="{024ECF48-004A-4F4C-8534-D35E1A2136BF}" destId="{077C4D1D-CD82-C04B-9726-B84B0B44F9F1}" srcOrd="0" destOrd="1" presId="urn:microsoft.com/office/officeart/2005/8/layout/hProcess4"/>
    <dgm:cxn modelId="{A3DE1661-7834-EB4C-B0A0-7759E279B72F}" type="presOf" srcId="{F9D14F3B-4B2D-E54F-B1C8-832D78B94265}" destId="{C09305EE-1172-9C4E-AB67-2871F3A245E7}" srcOrd="0" destOrd="0" presId="urn:microsoft.com/office/officeart/2005/8/layout/hProcess4"/>
    <dgm:cxn modelId="{9B79EF61-345C-C44A-92DF-FC868E98D8DA}" type="presOf" srcId="{931CEEE8-A734-BB4A-A556-FAA2C4A0EB0C}" destId="{10519A4D-DB0A-A145-8620-FF8BAC117C6A}" srcOrd="0" destOrd="0" presId="urn:microsoft.com/office/officeart/2005/8/layout/hProcess4"/>
    <dgm:cxn modelId="{8FE3C963-2BB2-EF4D-88FB-326F0CC60BC8}" type="presOf" srcId="{403CB740-5991-934C-AB33-1146C2BADFE6}" destId="{D000179F-03B7-824A-A741-AF37084ED16C}" srcOrd="0" destOrd="0" presId="urn:microsoft.com/office/officeart/2005/8/layout/hProcess4"/>
    <dgm:cxn modelId="{E2C71C65-41B9-C84D-B48E-2E1E3571D79C}" type="presOf" srcId="{B9FF1048-6838-7A4D-B9DE-FF5EA596FB92}" destId="{C81B94C4-D1D0-994E-9144-AFBAA602DE2A}" srcOrd="0" destOrd="0" presId="urn:microsoft.com/office/officeart/2005/8/layout/hProcess4"/>
    <dgm:cxn modelId="{2F222567-1AF0-184D-8EF4-FD813181748A}" type="presOf" srcId="{5224C9CA-7A88-8247-9861-6FB24E655D1D}" destId="{6CC41265-4A76-274F-B282-A0CB0A98BEE3}" srcOrd="1" destOrd="1" presId="urn:microsoft.com/office/officeart/2005/8/layout/hProcess4"/>
    <dgm:cxn modelId="{C57F606B-A39E-7448-AD5B-EA25B3C3F57D}" type="presOf" srcId="{DBBDD5ED-FA0D-9D43-A89D-A8EFB27CE507}" destId="{01B16EB5-7442-F346-B69E-7A8D80C9584F}" srcOrd="0" destOrd="0" presId="urn:microsoft.com/office/officeart/2005/8/layout/hProcess4"/>
    <dgm:cxn modelId="{D2478B77-F75C-CA41-A3D1-6AEF1640E136}" type="presOf" srcId="{37B54D7D-696A-9544-BDAD-1918C9BF6AEB}" destId="{77FDA28C-076A-5B42-A1A6-8F176E573499}" srcOrd="1" destOrd="1" presId="urn:microsoft.com/office/officeart/2005/8/layout/hProcess4"/>
    <dgm:cxn modelId="{C09CAC80-F4D0-2444-A879-D14F6B6B4213}" srcId="{2A30DD6B-5DD6-2940-9E18-B764AD2D8992}" destId="{39E4EF98-C875-8D4E-AB56-8731970A832F}" srcOrd="3" destOrd="0" parTransId="{F745F7BC-FEB3-B449-81BF-EDA9B6526149}" sibTransId="{91E0641D-8F8D-384F-9184-5B79005F4D34}"/>
    <dgm:cxn modelId="{98A36693-CD4F-CF48-AE85-D492910B1C58}" type="presOf" srcId="{50B13FE4-45D9-304B-BEA9-FE8CE54BDC24}" destId="{77FDA28C-076A-5B42-A1A6-8F176E573499}" srcOrd="1" destOrd="0" presId="urn:microsoft.com/office/officeart/2005/8/layout/hProcess4"/>
    <dgm:cxn modelId="{F80AAA93-8CDC-FF49-AAB7-CFDC3729A7C6}" type="presOf" srcId="{DBBDD5ED-FA0D-9D43-A89D-A8EFB27CE507}" destId="{D3FC7691-D7B1-7D46-B915-389BE88A7007}" srcOrd="1" destOrd="0" presId="urn:microsoft.com/office/officeart/2005/8/layout/hProcess4"/>
    <dgm:cxn modelId="{86C7B699-E53E-224E-90DD-D8F86B236A17}" type="presOf" srcId="{931CEEE8-A734-BB4A-A556-FAA2C4A0EB0C}" destId="{AA6825AC-CECF-2340-A8C7-A9CF42092860}" srcOrd="1" destOrd="0" presId="urn:microsoft.com/office/officeart/2005/8/layout/hProcess4"/>
    <dgm:cxn modelId="{A1D83E9B-00FB-AA48-9FEA-BF3DBD9730C8}" type="presOf" srcId="{990D4EBF-ED32-9F4E-8E66-1267982CDF4D}" destId="{077C4D1D-CD82-C04B-9726-B84B0B44F9F1}" srcOrd="0" destOrd="0" presId="urn:microsoft.com/office/officeart/2005/8/layout/hProcess4"/>
    <dgm:cxn modelId="{F01B7FA2-FC5E-9D43-BBA4-C75BB1215BA5}" srcId="{2A30DD6B-5DD6-2940-9E18-B764AD2D8992}" destId="{403CB740-5991-934C-AB33-1146C2BADFE6}" srcOrd="2" destOrd="0" parTransId="{3F300BE8-ACC7-314B-81C8-C835318A512C}" sibTransId="{55D429F2-9AE2-D842-B70F-28D6E4BCA85B}"/>
    <dgm:cxn modelId="{FA0948A6-BA58-7B45-A141-06AF2B3B8FF0}" type="presOf" srcId="{118AD5E3-E236-404C-B952-5918DB344DEF}" destId="{74165270-A65E-C749-B6CE-B67FA6F1A7BF}" srcOrd="0" destOrd="0" presId="urn:microsoft.com/office/officeart/2005/8/layout/hProcess4"/>
    <dgm:cxn modelId="{3ECA4DB8-50F3-EC47-B013-ED31EBFCC58A}" srcId="{AEBBB81C-2BFD-7948-8C26-766CCAD41231}" destId="{024ECF48-004A-4F4C-8534-D35E1A2136BF}" srcOrd="1" destOrd="0" parTransId="{ED9A3D95-0EA3-6749-B035-DF7FB308A798}" sibTransId="{464DC682-1728-3E4C-A6B9-7B4064231999}"/>
    <dgm:cxn modelId="{1A77C1BF-4698-3B4B-B5B2-97BB87E1EBB3}" type="presOf" srcId="{024ECF48-004A-4F4C-8534-D35E1A2136BF}" destId="{A138049F-11C0-E043-A9AF-C840FA6FB6C1}" srcOrd="1" destOrd="1" presId="urn:microsoft.com/office/officeart/2005/8/layout/hProcess4"/>
    <dgm:cxn modelId="{9E8A3DC2-0F12-2E4C-A2AB-CD91228B0CDC}" type="presOf" srcId="{39E4EF98-C875-8D4E-AB56-8731970A832F}" destId="{1FBB10AB-8890-754C-951D-88462C39B85D}" srcOrd="0" destOrd="0" presId="urn:microsoft.com/office/officeart/2005/8/layout/hProcess4"/>
    <dgm:cxn modelId="{59F876C4-E10D-0E4F-B682-0435773D1E6C}" srcId="{2A30DD6B-5DD6-2940-9E18-B764AD2D8992}" destId="{118AD5E3-E236-404C-B952-5918DB344DEF}" srcOrd="4" destOrd="0" parTransId="{46CA9E36-F0B6-6C45-9D82-2DBB9F67AF27}" sibTransId="{A8FC32F2-F068-C942-87DE-825594272A04}"/>
    <dgm:cxn modelId="{7586CEC4-6C7A-F941-B5C6-036C3686983E}" srcId="{403CB740-5991-934C-AB33-1146C2BADFE6}" destId="{DBBDD5ED-FA0D-9D43-A89D-A8EFB27CE507}" srcOrd="0" destOrd="0" parTransId="{0D8F65BB-D303-7745-AEF5-D242194AD24E}" sibTransId="{D88CEA8D-F261-664C-B4F0-2F40D59ADC90}"/>
    <dgm:cxn modelId="{27E337D0-C0F3-6D4D-ABAD-015BC69ED2BC}" srcId="{77667D8D-6201-984C-BE9C-2C93F1BF2D1D}" destId="{F9D14F3B-4B2D-E54F-B1C8-832D78B94265}" srcOrd="0" destOrd="0" parTransId="{B9CC905A-DC46-B040-A0BC-69C9C8B30379}" sibTransId="{83AF2061-307C-2B4B-81C7-2DC29973B818}"/>
    <dgm:cxn modelId="{5F626CD4-9433-A347-A74E-CBA270448E9E}" type="presOf" srcId="{A256BF46-F501-C34D-A090-F50580440D0E}" destId="{AA6825AC-CECF-2340-A8C7-A9CF42092860}" srcOrd="1" destOrd="1" presId="urn:microsoft.com/office/officeart/2005/8/layout/hProcess4"/>
    <dgm:cxn modelId="{ED8F96D6-8EB1-2E4F-B270-9F925A7EDDA5}" type="presOf" srcId="{0374564B-71CA-5F4C-9962-D036B8A4F9FB}" destId="{70F6347E-7D1B-4241-9E8D-042EE786512D}" srcOrd="0" destOrd="0" presId="urn:microsoft.com/office/officeart/2005/8/layout/hProcess4"/>
    <dgm:cxn modelId="{651D29D8-B52A-7E49-BF82-314BA40D6330}" type="presOf" srcId="{F9D14F3B-4B2D-E54F-B1C8-832D78B94265}" destId="{6CC41265-4A76-274F-B282-A0CB0A98BEE3}" srcOrd="1" destOrd="0" presId="urn:microsoft.com/office/officeart/2005/8/layout/hProcess4"/>
    <dgm:cxn modelId="{5D07F1DD-1DFD-9F40-8D3B-3F24B6489F0E}" type="presOf" srcId="{990D4EBF-ED32-9F4E-8E66-1267982CDF4D}" destId="{A138049F-11C0-E043-A9AF-C840FA6FB6C1}" srcOrd="1" destOrd="0" presId="urn:microsoft.com/office/officeart/2005/8/layout/hProcess4"/>
    <dgm:cxn modelId="{11968FE0-4C21-8A48-B4DF-AAA89C0F12DD}" type="presOf" srcId="{50B13FE4-45D9-304B-BEA9-FE8CE54BDC24}" destId="{7B74B599-DC41-1F43-8C91-98928906C25B}" srcOrd="0" destOrd="0" presId="urn:microsoft.com/office/officeart/2005/8/layout/hProcess4"/>
    <dgm:cxn modelId="{3EBD85E3-9C14-5F44-AA21-022E8063A98A}" type="presOf" srcId="{5224C9CA-7A88-8247-9861-6FB24E655D1D}" destId="{C09305EE-1172-9C4E-AB67-2871F3A245E7}" srcOrd="0" destOrd="1" presId="urn:microsoft.com/office/officeart/2005/8/layout/hProcess4"/>
    <dgm:cxn modelId="{2B65F5EC-ED8B-8242-867E-DA1E52384BB0}" type="presOf" srcId="{91E0641D-8F8D-384F-9184-5B79005F4D34}" destId="{59D83F86-97BD-5840-8D0B-4EEDD1DC1514}" srcOrd="0" destOrd="0" presId="urn:microsoft.com/office/officeart/2005/8/layout/hProcess4"/>
    <dgm:cxn modelId="{03FF26EE-A3F4-C349-AB79-F6339DFD0667}" type="presOf" srcId="{37B54D7D-696A-9544-BDAD-1918C9BF6AEB}" destId="{7B74B599-DC41-1F43-8C91-98928906C25B}" srcOrd="0" destOrd="1" presId="urn:microsoft.com/office/officeart/2005/8/layout/hProcess4"/>
    <dgm:cxn modelId="{4BFEEEEE-4439-F240-B298-3443655DD64E}" srcId="{39E4EF98-C875-8D4E-AB56-8731970A832F}" destId="{931CEEE8-A734-BB4A-A556-FAA2C4A0EB0C}" srcOrd="0" destOrd="0" parTransId="{1BF53E21-F81B-5144-97C1-F8354D78B4CF}" sibTransId="{3D672EA5-A3FB-474A-9C4A-9AB15EA92FE2}"/>
    <dgm:cxn modelId="{B8BB86EF-9E60-994F-88C7-071407AF3CB2}" type="presOf" srcId="{55D429F2-9AE2-D842-B70F-28D6E4BCA85B}" destId="{B0A559C7-CC51-7344-9DF0-18CEB90AA9BF}" srcOrd="0" destOrd="0" presId="urn:microsoft.com/office/officeart/2005/8/layout/hProcess4"/>
    <dgm:cxn modelId="{126080F0-BDBA-FF49-8C8B-51AD31EA0A09}" srcId="{118AD5E3-E236-404C-B952-5918DB344DEF}" destId="{37B54D7D-696A-9544-BDAD-1918C9BF6AEB}" srcOrd="1" destOrd="0" parTransId="{4589A4E5-7EBD-6A44-93D6-8E36C62A2F5A}" sibTransId="{B933D0F2-461B-AC4B-BE3E-A8250B351462}"/>
    <dgm:cxn modelId="{C03A5FF1-1FE0-CD4D-9149-5FC96E0F9020}" type="presParOf" srcId="{B8F6BDEA-F829-E840-8B56-C95BC3FD79E0}" destId="{9F6A6A9A-4EB6-3F49-BB9D-1D564452536C}" srcOrd="0" destOrd="0" presId="urn:microsoft.com/office/officeart/2005/8/layout/hProcess4"/>
    <dgm:cxn modelId="{0CB4ACFF-5E6F-854D-829E-7816DF3AC53C}" type="presParOf" srcId="{B8F6BDEA-F829-E840-8B56-C95BC3FD79E0}" destId="{F10439B7-1334-5045-8C21-7410713F400E}" srcOrd="1" destOrd="0" presId="urn:microsoft.com/office/officeart/2005/8/layout/hProcess4"/>
    <dgm:cxn modelId="{ED620A52-58D5-964C-9EB6-F5D429A319B7}" type="presParOf" srcId="{B8F6BDEA-F829-E840-8B56-C95BC3FD79E0}" destId="{52A2768E-AB0B-6941-BF7F-B3011265CEC1}" srcOrd="2" destOrd="0" presId="urn:microsoft.com/office/officeart/2005/8/layout/hProcess4"/>
    <dgm:cxn modelId="{F86FBEB7-8910-9447-9729-D3E68A13345A}" type="presParOf" srcId="{52A2768E-AB0B-6941-BF7F-B3011265CEC1}" destId="{BE176107-0708-9940-86B6-A8434D2154AF}" srcOrd="0" destOrd="0" presId="urn:microsoft.com/office/officeart/2005/8/layout/hProcess4"/>
    <dgm:cxn modelId="{410CECB6-0969-C44D-AA6B-7B6D44B974B0}" type="presParOf" srcId="{BE176107-0708-9940-86B6-A8434D2154AF}" destId="{0274A149-88B8-4B40-A143-0CAB02AF8482}" srcOrd="0" destOrd="0" presId="urn:microsoft.com/office/officeart/2005/8/layout/hProcess4"/>
    <dgm:cxn modelId="{C71D79BF-625D-384A-894D-FD91B00E2295}" type="presParOf" srcId="{BE176107-0708-9940-86B6-A8434D2154AF}" destId="{C09305EE-1172-9C4E-AB67-2871F3A245E7}" srcOrd="1" destOrd="0" presId="urn:microsoft.com/office/officeart/2005/8/layout/hProcess4"/>
    <dgm:cxn modelId="{F05C759E-6517-1744-A09E-8AF1E6179460}" type="presParOf" srcId="{BE176107-0708-9940-86B6-A8434D2154AF}" destId="{6CC41265-4A76-274F-B282-A0CB0A98BEE3}" srcOrd="2" destOrd="0" presId="urn:microsoft.com/office/officeart/2005/8/layout/hProcess4"/>
    <dgm:cxn modelId="{37ACEF23-24B6-8B44-BC32-A43A5B1A5556}" type="presParOf" srcId="{BE176107-0708-9940-86B6-A8434D2154AF}" destId="{D83090B1-D429-EE42-93CF-BCCE19077568}" srcOrd="3" destOrd="0" presId="urn:microsoft.com/office/officeart/2005/8/layout/hProcess4"/>
    <dgm:cxn modelId="{91EF9EF9-443E-F84F-95B7-79D3635898CA}" type="presParOf" srcId="{BE176107-0708-9940-86B6-A8434D2154AF}" destId="{D52334AB-DFD3-6441-A23E-448F3247B0CD}" srcOrd="4" destOrd="0" presId="urn:microsoft.com/office/officeart/2005/8/layout/hProcess4"/>
    <dgm:cxn modelId="{F28BFB0B-E0A5-C74C-95E1-C8D2EECCC18C}" type="presParOf" srcId="{52A2768E-AB0B-6941-BF7F-B3011265CEC1}" destId="{C81B94C4-D1D0-994E-9144-AFBAA602DE2A}" srcOrd="1" destOrd="0" presId="urn:microsoft.com/office/officeart/2005/8/layout/hProcess4"/>
    <dgm:cxn modelId="{1A33FA94-A838-B64A-A4BD-AFDF80C74209}" type="presParOf" srcId="{52A2768E-AB0B-6941-BF7F-B3011265CEC1}" destId="{D4F92E76-049D-4F49-A3DC-267489964E80}" srcOrd="2" destOrd="0" presId="urn:microsoft.com/office/officeart/2005/8/layout/hProcess4"/>
    <dgm:cxn modelId="{5CBA5F21-D065-5F4F-A0CA-B0FDD3BFC3D0}" type="presParOf" srcId="{D4F92E76-049D-4F49-A3DC-267489964E80}" destId="{0C991B5F-48DB-3340-B988-D644DEDFACA1}" srcOrd="0" destOrd="0" presId="urn:microsoft.com/office/officeart/2005/8/layout/hProcess4"/>
    <dgm:cxn modelId="{E8A195C7-BF4D-4449-A48B-B072F56D0B94}" type="presParOf" srcId="{D4F92E76-049D-4F49-A3DC-267489964E80}" destId="{077C4D1D-CD82-C04B-9726-B84B0B44F9F1}" srcOrd="1" destOrd="0" presId="urn:microsoft.com/office/officeart/2005/8/layout/hProcess4"/>
    <dgm:cxn modelId="{6A1C19E4-D05A-7C42-9C6A-BB73B7DC226B}" type="presParOf" srcId="{D4F92E76-049D-4F49-A3DC-267489964E80}" destId="{A138049F-11C0-E043-A9AF-C840FA6FB6C1}" srcOrd="2" destOrd="0" presId="urn:microsoft.com/office/officeart/2005/8/layout/hProcess4"/>
    <dgm:cxn modelId="{D7A25066-619F-6B4B-9810-D8C459702177}" type="presParOf" srcId="{D4F92E76-049D-4F49-A3DC-267489964E80}" destId="{F09BCDBF-E8FD-124F-AA6F-597F1614461D}" srcOrd="3" destOrd="0" presId="urn:microsoft.com/office/officeart/2005/8/layout/hProcess4"/>
    <dgm:cxn modelId="{346A15A7-02E2-6A4B-B89C-E6F73623A08E}" type="presParOf" srcId="{D4F92E76-049D-4F49-A3DC-267489964E80}" destId="{9AB61A49-EB18-274C-9ADD-856263C0BA4D}" srcOrd="4" destOrd="0" presId="urn:microsoft.com/office/officeart/2005/8/layout/hProcess4"/>
    <dgm:cxn modelId="{86BD8EEF-74C0-AF44-ADC3-E7CCB038FF58}" type="presParOf" srcId="{52A2768E-AB0B-6941-BF7F-B3011265CEC1}" destId="{70F6347E-7D1B-4241-9E8D-042EE786512D}" srcOrd="3" destOrd="0" presId="urn:microsoft.com/office/officeart/2005/8/layout/hProcess4"/>
    <dgm:cxn modelId="{7C63398D-34C7-F444-BB3E-68AFED960A80}" type="presParOf" srcId="{52A2768E-AB0B-6941-BF7F-B3011265CEC1}" destId="{BA36F290-542F-8A40-9233-0DEB113F2AD3}" srcOrd="4" destOrd="0" presId="urn:microsoft.com/office/officeart/2005/8/layout/hProcess4"/>
    <dgm:cxn modelId="{48D46BE7-198E-9646-AD72-AAC9B6F629E2}" type="presParOf" srcId="{BA36F290-542F-8A40-9233-0DEB113F2AD3}" destId="{EEFB7692-A1FE-2E4B-A7AA-A5683D88A3AA}" srcOrd="0" destOrd="0" presId="urn:microsoft.com/office/officeart/2005/8/layout/hProcess4"/>
    <dgm:cxn modelId="{C763CF5E-05A2-FB40-ADD1-DD0A8BDE685D}" type="presParOf" srcId="{BA36F290-542F-8A40-9233-0DEB113F2AD3}" destId="{01B16EB5-7442-F346-B69E-7A8D80C9584F}" srcOrd="1" destOrd="0" presId="urn:microsoft.com/office/officeart/2005/8/layout/hProcess4"/>
    <dgm:cxn modelId="{AD790CEA-0264-DC4D-90EF-CD11805C98D7}" type="presParOf" srcId="{BA36F290-542F-8A40-9233-0DEB113F2AD3}" destId="{D3FC7691-D7B1-7D46-B915-389BE88A7007}" srcOrd="2" destOrd="0" presId="urn:microsoft.com/office/officeart/2005/8/layout/hProcess4"/>
    <dgm:cxn modelId="{22A9A1AE-9CAD-6044-B280-521724FD20DE}" type="presParOf" srcId="{BA36F290-542F-8A40-9233-0DEB113F2AD3}" destId="{D000179F-03B7-824A-A741-AF37084ED16C}" srcOrd="3" destOrd="0" presId="urn:microsoft.com/office/officeart/2005/8/layout/hProcess4"/>
    <dgm:cxn modelId="{8D904C05-1005-ED48-AE34-9B5302B7D33B}" type="presParOf" srcId="{BA36F290-542F-8A40-9233-0DEB113F2AD3}" destId="{928CF98A-A637-5045-B3C6-E71EE0B528E2}" srcOrd="4" destOrd="0" presId="urn:microsoft.com/office/officeart/2005/8/layout/hProcess4"/>
    <dgm:cxn modelId="{2B21F1E2-29F3-6B49-9A3D-9CDEF8E939EB}" type="presParOf" srcId="{52A2768E-AB0B-6941-BF7F-B3011265CEC1}" destId="{B0A559C7-CC51-7344-9DF0-18CEB90AA9BF}" srcOrd="5" destOrd="0" presId="urn:microsoft.com/office/officeart/2005/8/layout/hProcess4"/>
    <dgm:cxn modelId="{C3860494-3684-B84E-84E4-849206EC3E4B}" type="presParOf" srcId="{52A2768E-AB0B-6941-BF7F-B3011265CEC1}" destId="{2A2AE5FD-40B9-BE4B-A40B-994B41D724FD}" srcOrd="6" destOrd="0" presId="urn:microsoft.com/office/officeart/2005/8/layout/hProcess4"/>
    <dgm:cxn modelId="{35083038-040A-8E42-B32A-9D009513443D}" type="presParOf" srcId="{2A2AE5FD-40B9-BE4B-A40B-994B41D724FD}" destId="{6258CD7C-9F8C-7E4C-B258-68AF3FE77202}" srcOrd="0" destOrd="0" presId="urn:microsoft.com/office/officeart/2005/8/layout/hProcess4"/>
    <dgm:cxn modelId="{70127D70-92AC-6646-8997-50F68BA8B94F}" type="presParOf" srcId="{2A2AE5FD-40B9-BE4B-A40B-994B41D724FD}" destId="{10519A4D-DB0A-A145-8620-FF8BAC117C6A}" srcOrd="1" destOrd="0" presId="urn:microsoft.com/office/officeart/2005/8/layout/hProcess4"/>
    <dgm:cxn modelId="{5FA02A70-2167-924A-B379-61D0ED486BB1}" type="presParOf" srcId="{2A2AE5FD-40B9-BE4B-A40B-994B41D724FD}" destId="{AA6825AC-CECF-2340-A8C7-A9CF42092860}" srcOrd="2" destOrd="0" presId="urn:microsoft.com/office/officeart/2005/8/layout/hProcess4"/>
    <dgm:cxn modelId="{64CF2071-B63B-4847-BB74-4179016222F7}" type="presParOf" srcId="{2A2AE5FD-40B9-BE4B-A40B-994B41D724FD}" destId="{1FBB10AB-8890-754C-951D-88462C39B85D}" srcOrd="3" destOrd="0" presId="urn:microsoft.com/office/officeart/2005/8/layout/hProcess4"/>
    <dgm:cxn modelId="{1AA12DA6-42DA-F54F-85A5-B08CA004F41C}" type="presParOf" srcId="{2A2AE5FD-40B9-BE4B-A40B-994B41D724FD}" destId="{6B49A752-DDAD-E246-AEEF-36865F46CC3E}" srcOrd="4" destOrd="0" presId="urn:microsoft.com/office/officeart/2005/8/layout/hProcess4"/>
    <dgm:cxn modelId="{FC806B02-0826-C441-BFCB-7F63EB7F33FB}" type="presParOf" srcId="{52A2768E-AB0B-6941-BF7F-B3011265CEC1}" destId="{59D83F86-97BD-5840-8D0B-4EEDD1DC1514}" srcOrd="7" destOrd="0" presId="urn:microsoft.com/office/officeart/2005/8/layout/hProcess4"/>
    <dgm:cxn modelId="{133D1B91-D088-9E45-A1D0-4A3D84D55990}" type="presParOf" srcId="{52A2768E-AB0B-6941-BF7F-B3011265CEC1}" destId="{4E176E19-47B7-014F-B4D6-B4A10D979D6D}" srcOrd="8" destOrd="0" presId="urn:microsoft.com/office/officeart/2005/8/layout/hProcess4"/>
    <dgm:cxn modelId="{40E00A59-E566-304A-A561-22664775B5F9}" type="presParOf" srcId="{4E176E19-47B7-014F-B4D6-B4A10D979D6D}" destId="{AF088595-DE22-DC4E-99AF-21F4F14ED242}" srcOrd="0" destOrd="0" presId="urn:microsoft.com/office/officeart/2005/8/layout/hProcess4"/>
    <dgm:cxn modelId="{842380B1-0F5D-654E-9BDB-1878E897CA94}" type="presParOf" srcId="{4E176E19-47B7-014F-B4D6-B4A10D979D6D}" destId="{7B74B599-DC41-1F43-8C91-98928906C25B}" srcOrd="1" destOrd="0" presId="urn:microsoft.com/office/officeart/2005/8/layout/hProcess4"/>
    <dgm:cxn modelId="{C5572361-4CEA-BE48-A1D6-8AAD3251EAC2}" type="presParOf" srcId="{4E176E19-47B7-014F-B4D6-B4A10D979D6D}" destId="{77FDA28C-076A-5B42-A1A6-8F176E573499}" srcOrd="2" destOrd="0" presId="urn:microsoft.com/office/officeart/2005/8/layout/hProcess4"/>
    <dgm:cxn modelId="{60DFAA7D-7CEF-FE49-9870-F7CABEBC3218}" type="presParOf" srcId="{4E176E19-47B7-014F-B4D6-B4A10D979D6D}" destId="{74165270-A65E-C749-B6CE-B67FA6F1A7BF}" srcOrd="3" destOrd="0" presId="urn:microsoft.com/office/officeart/2005/8/layout/hProcess4"/>
    <dgm:cxn modelId="{D1009CDB-1E21-E340-98EE-AE6260B26CED}" type="presParOf" srcId="{4E176E19-47B7-014F-B4D6-B4A10D979D6D}" destId="{8E321D91-C71D-3447-84CA-8FFE5DAF72A5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11B0CC2-3BA8-054D-80AB-C8ED839F2EFA}" type="doc">
      <dgm:prSet loTypeId="urn:microsoft.com/office/officeart/2005/8/layout/process3" loCatId="" qsTypeId="urn:microsoft.com/office/officeart/2005/8/quickstyle/simple1" qsCatId="simple" csTypeId="urn:microsoft.com/office/officeart/2005/8/colors/accent1_2" csCatId="accent1" phldr="1"/>
      <dgm:spPr/>
    </dgm:pt>
    <dgm:pt modelId="{1B5B32D5-340F-0A42-8067-663CCD64B290}">
      <dgm:prSet phldrT="[Text]"/>
      <dgm:spPr/>
      <dgm:t>
        <a:bodyPr/>
        <a:lstStyle/>
        <a:p>
          <a:r>
            <a:rPr lang="en-GB" dirty="0"/>
            <a:t>Quality decision</a:t>
          </a:r>
        </a:p>
      </dgm:t>
    </dgm:pt>
    <dgm:pt modelId="{BF28FB0C-1009-F749-8A80-CC1C64E726FD}" type="parTrans" cxnId="{AB27EDB0-F29F-4544-974F-CE264102224D}">
      <dgm:prSet/>
      <dgm:spPr/>
      <dgm:t>
        <a:bodyPr/>
        <a:lstStyle/>
        <a:p>
          <a:endParaRPr lang="en-GB"/>
        </a:p>
      </dgm:t>
    </dgm:pt>
    <dgm:pt modelId="{B96199D7-C5E6-FB41-B8AF-0B0F502E2F44}" type="sibTrans" cxnId="{AB27EDB0-F29F-4544-974F-CE264102224D}">
      <dgm:prSet/>
      <dgm:spPr/>
      <dgm:t>
        <a:bodyPr/>
        <a:lstStyle/>
        <a:p>
          <a:endParaRPr lang="en-GB"/>
        </a:p>
      </dgm:t>
    </dgm:pt>
    <dgm:pt modelId="{89942786-8725-044D-86FE-EE94637D39D3}">
      <dgm:prSet phldrT="[Text]"/>
      <dgm:spPr/>
      <dgm:t>
        <a:bodyPr/>
        <a:lstStyle/>
        <a:p>
          <a:r>
            <a:rPr lang="en-GB" b="1" i="0" dirty="0"/>
            <a:t>Hypothesis Testing</a:t>
          </a:r>
          <a:endParaRPr lang="en-GB" dirty="0"/>
        </a:p>
      </dgm:t>
    </dgm:pt>
    <dgm:pt modelId="{110EA094-0E5A-6442-8DD0-4D3044618ED0}" type="parTrans" cxnId="{C99F3277-F6A0-BB4D-8842-FE5B5AEDAFBA}">
      <dgm:prSet/>
      <dgm:spPr/>
      <dgm:t>
        <a:bodyPr/>
        <a:lstStyle/>
        <a:p>
          <a:endParaRPr lang="en-GB"/>
        </a:p>
      </dgm:t>
    </dgm:pt>
    <dgm:pt modelId="{D8F584DB-D0AF-444F-80FA-6EFFB7AE3941}" type="sibTrans" cxnId="{C99F3277-F6A0-BB4D-8842-FE5B5AEDAFBA}">
      <dgm:prSet/>
      <dgm:spPr/>
      <dgm:t>
        <a:bodyPr/>
        <a:lstStyle/>
        <a:p>
          <a:endParaRPr lang="en-GB"/>
        </a:p>
      </dgm:t>
    </dgm:pt>
    <dgm:pt modelId="{A2EF30EC-8A97-394A-8E4C-7ED213004CE2}">
      <dgm:prSet phldrT="[Text]"/>
      <dgm:spPr/>
      <dgm:t>
        <a:bodyPr/>
        <a:lstStyle/>
        <a:p>
          <a:r>
            <a:rPr lang="en-GB" b="1" i="0" dirty="0"/>
            <a:t>Five Why’s</a:t>
          </a:r>
          <a:endParaRPr lang="en-GB" dirty="0"/>
        </a:p>
      </dgm:t>
    </dgm:pt>
    <dgm:pt modelId="{E5B98AA0-9F93-5447-B7F5-6AF59F8C28AE}" type="parTrans" cxnId="{4C692034-87CB-9C4B-8E1E-9C19A7BFB62E}">
      <dgm:prSet/>
      <dgm:spPr/>
      <dgm:t>
        <a:bodyPr/>
        <a:lstStyle/>
        <a:p>
          <a:endParaRPr lang="en-GB"/>
        </a:p>
      </dgm:t>
    </dgm:pt>
    <dgm:pt modelId="{692BB68E-0EC5-1048-AB89-C07D35EC4798}" type="sibTrans" cxnId="{4C692034-87CB-9C4B-8E1E-9C19A7BFB62E}">
      <dgm:prSet/>
      <dgm:spPr/>
      <dgm:t>
        <a:bodyPr/>
        <a:lstStyle/>
        <a:p>
          <a:endParaRPr lang="en-GB"/>
        </a:p>
      </dgm:t>
    </dgm:pt>
    <dgm:pt modelId="{AAB5601E-D3C2-B141-8AAE-F34EDBF7A4EF}">
      <dgm:prSet phldrT="[Text]"/>
      <dgm:spPr/>
      <dgm:t>
        <a:bodyPr/>
        <a:lstStyle/>
        <a:p>
          <a:r>
            <a:rPr lang="en-GB" b="0" i="0" dirty="0"/>
            <a:t>the problem framed effectively for the decision to be made. </a:t>
          </a:r>
          <a:endParaRPr lang="en-GB" dirty="0"/>
        </a:p>
      </dgm:t>
    </dgm:pt>
    <dgm:pt modelId="{E6C63D1D-C096-534D-8C3F-E1E63015EEBC}" type="parTrans" cxnId="{57DAE42C-478B-E94F-8AB0-FBACE60DA5D9}">
      <dgm:prSet/>
      <dgm:spPr/>
      <dgm:t>
        <a:bodyPr/>
        <a:lstStyle/>
        <a:p>
          <a:endParaRPr lang="en-GB"/>
        </a:p>
      </dgm:t>
    </dgm:pt>
    <dgm:pt modelId="{5E345DFF-A725-0944-AAA8-43F1776A451A}" type="sibTrans" cxnId="{57DAE42C-478B-E94F-8AB0-FBACE60DA5D9}">
      <dgm:prSet/>
      <dgm:spPr/>
      <dgm:t>
        <a:bodyPr/>
        <a:lstStyle/>
        <a:p>
          <a:endParaRPr lang="en-GB"/>
        </a:p>
      </dgm:t>
    </dgm:pt>
    <dgm:pt modelId="{159BEED1-93DA-C04F-9A13-E3BD34977B11}">
      <dgm:prSet phldrT="[Text]"/>
      <dgm:spPr/>
      <dgm:t>
        <a:bodyPr/>
        <a:lstStyle/>
        <a:p>
          <a:r>
            <a:rPr lang="en-GB" b="0" i="0" dirty="0"/>
            <a:t>objective to evaluate a set of possible options</a:t>
          </a:r>
          <a:endParaRPr lang="en-GB" dirty="0"/>
        </a:p>
      </dgm:t>
    </dgm:pt>
    <dgm:pt modelId="{E89C4BE5-497E-4B48-81E4-562CEECC4BD1}" type="parTrans" cxnId="{61A6F243-A48E-9046-9E80-225A47454832}">
      <dgm:prSet/>
      <dgm:spPr/>
      <dgm:t>
        <a:bodyPr/>
        <a:lstStyle/>
        <a:p>
          <a:endParaRPr lang="en-GB"/>
        </a:p>
      </dgm:t>
    </dgm:pt>
    <dgm:pt modelId="{75996477-BB49-EF4E-8B96-88DD971CE8E6}" type="sibTrans" cxnId="{61A6F243-A48E-9046-9E80-225A47454832}">
      <dgm:prSet/>
      <dgm:spPr/>
      <dgm:t>
        <a:bodyPr/>
        <a:lstStyle/>
        <a:p>
          <a:endParaRPr lang="en-GB"/>
        </a:p>
      </dgm:t>
    </dgm:pt>
    <dgm:pt modelId="{DE27A102-EBC8-C54C-8EA9-668E2392DD7A}">
      <dgm:prSet phldrT="[Text]"/>
      <dgm:spPr/>
      <dgm:t>
        <a:bodyPr/>
        <a:lstStyle/>
        <a:p>
          <a:r>
            <a:rPr lang="en-GB" b="0" i="0" dirty="0"/>
            <a:t>valuable and “reliable” information</a:t>
          </a:r>
          <a:endParaRPr lang="en-GB" dirty="0"/>
        </a:p>
      </dgm:t>
    </dgm:pt>
    <dgm:pt modelId="{89F871CE-2C66-0340-B073-1C659FEAB119}" type="parTrans" cxnId="{77637376-D5FF-B840-A9DE-D95A6CF30085}">
      <dgm:prSet/>
      <dgm:spPr/>
      <dgm:t>
        <a:bodyPr/>
        <a:lstStyle/>
        <a:p>
          <a:endParaRPr lang="en-GB"/>
        </a:p>
      </dgm:t>
    </dgm:pt>
    <dgm:pt modelId="{224ABB9E-0B46-5D4B-A8FD-4867E2760329}" type="sibTrans" cxnId="{77637376-D5FF-B840-A9DE-D95A6CF30085}">
      <dgm:prSet/>
      <dgm:spPr/>
      <dgm:t>
        <a:bodyPr/>
        <a:lstStyle/>
        <a:p>
          <a:endParaRPr lang="en-GB"/>
        </a:p>
      </dgm:t>
    </dgm:pt>
    <dgm:pt modelId="{30661E3E-49B9-A343-B5CB-EB5D943343AF}">
      <dgm:prSet phldrT="[Text]"/>
      <dgm:spPr/>
      <dgm:t>
        <a:bodyPr/>
        <a:lstStyle/>
        <a:p>
          <a:r>
            <a:rPr lang="en-GB" b="0" i="0" dirty="0"/>
            <a:t>across an agreed set of metrics or variables</a:t>
          </a:r>
          <a:endParaRPr lang="en-GB" dirty="0"/>
        </a:p>
      </dgm:t>
    </dgm:pt>
    <dgm:pt modelId="{C673D7B6-8332-6C41-AE7A-7090696E47BA}" type="parTrans" cxnId="{A7F74709-0BE1-1B48-9348-F31C04940438}">
      <dgm:prSet/>
      <dgm:spPr/>
      <dgm:t>
        <a:bodyPr/>
        <a:lstStyle/>
        <a:p>
          <a:endParaRPr lang="en-GB"/>
        </a:p>
      </dgm:t>
    </dgm:pt>
    <dgm:pt modelId="{882B082B-0FB9-2940-AF9B-79850D38DCDD}" type="sibTrans" cxnId="{A7F74709-0BE1-1B48-9348-F31C04940438}">
      <dgm:prSet/>
      <dgm:spPr/>
      <dgm:t>
        <a:bodyPr/>
        <a:lstStyle/>
        <a:p>
          <a:endParaRPr lang="en-GB"/>
        </a:p>
      </dgm:t>
    </dgm:pt>
    <dgm:pt modelId="{331E9D89-2D27-0948-8DE1-4BAAFBB27086}">
      <dgm:prSet phldrT="[Text]"/>
      <dgm:spPr/>
      <dgm:t>
        <a:bodyPr/>
        <a:lstStyle/>
        <a:p>
          <a:r>
            <a:rPr lang="en-GB" b="0" i="0" dirty="0"/>
            <a:t>alternative the most </a:t>
          </a:r>
          <a:r>
            <a:rPr lang="en-GB" b="0" i="0" dirty="0" err="1"/>
            <a:t>favorable</a:t>
          </a:r>
          <a:endParaRPr lang="en-GB" dirty="0"/>
        </a:p>
      </dgm:t>
    </dgm:pt>
    <dgm:pt modelId="{FDE84572-401F-ED4B-A8E9-65BEF437798B}" type="parTrans" cxnId="{5EBE9D90-E4EB-D341-9FAC-FD2DDDC19B1F}">
      <dgm:prSet/>
      <dgm:spPr/>
      <dgm:t>
        <a:bodyPr/>
        <a:lstStyle/>
        <a:p>
          <a:endParaRPr lang="en-GB"/>
        </a:p>
      </dgm:t>
    </dgm:pt>
    <dgm:pt modelId="{0E0772E7-E7A9-AE49-B4A6-DE1C92739A43}" type="sibTrans" cxnId="{5EBE9D90-E4EB-D341-9FAC-FD2DDDC19B1F}">
      <dgm:prSet/>
      <dgm:spPr/>
      <dgm:t>
        <a:bodyPr/>
        <a:lstStyle/>
        <a:p>
          <a:endParaRPr lang="en-GB"/>
        </a:p>
      </dgm:t>
    </dgm:pt>
    <dgm:pt modelId="{FAAAAFF0-4B7E-FF4D-8312-28D00304F2D4}">
      <dgm:prSet phldrT="[Text]"/>
      <dgm:spPr/>
      <dgm:t>
        <a:bodyPr/>
        <a:lstStyle/>
        <a:p>
          <a:r>
            <a:rPr lang="en-GB" b="0" i="0" dirty="0"/>
            <a:t>agree on (and commit to)</a:t>
          </a:r>
          <a:endParaRPr lang="en-GB" dirty="0"/>
        </a:p>
      </dgm:t>
    </dgm:pt>
    <dgm:pt modelId="{ABBFDD9B-DB87-A540-B01A-C9534575D0C9}" type="parTrans" cxnId="{FDA1FF0F-37B4-6243-B58A-3E70A4333037}">
      <dgm:prSet/>
      <dgm:spPr/>
      <dgm:t>
        <a:bodyPr/>
        <a:lstStyle/>
        <a:p>
          <a:endParaRPr lang="en-GB"/>
        </a:p>
      </dgm:t>
    </dgm:pt>
    <dgm:pt modelId="{12123D39-8BF2-2743-B2F0-ECC65D17B4E8}" type="sibTrans" cxnId="{FDA1FF0F-37B4-6243-B58A-3E70A4333037}">
      <dgm:prSet/>
      <dgm:spPr/>
      <dgm:t>
        <a:bodyPr/>
        <a:lstStyle/>
        <a:p>
          <a:endParaRPr lang="en-GB"/>
        </a:p>
      </dgm:t>
    </dgm:pt>
    <dgm:pt modelId="{6F546B92-487A-F94C-A771-F1E4E1F85F20}">
      <dgm:prSet phldrT="[Text]"/>
      <dgm:spPr/>
      <dgm:t>
        <a:bodyPr/>
        <a:lstStyle/>
        <a:p>
          <a:r>
            <a:rPr lang="en-GB" b="0" i="0" dirty="0"/>
            <a:t>making a prediction (or an assumption) - going to happen</a:t>
          </a:r>
          <a:endParaRPr lang="en-GB" dirty="0"/>
        </a:p>
      </dgm:t>
    </dgm:pt>
    <dgm:pt modelId="{918DEF4C-422D-6D4D-B3CC-EE24DCA4404A}" type="parTrans" cxnId="{FB8FEBED-FCA1-5644-A6E8-538727D02C14}">
      <dgm:prSet/>
      <dgm:spPr/>
      <dgm:t>
        <a:bodyPr/>
        <a:lstStyle/>
        <a:p>
          <a:endParaRPr lang="en-GB"/>
        </a:p>
      </dgm:t>
    </dgm:pt>
    <dgm:pt modelId="{212BC3B2-7393-E64A-9C4E-8E534918E222}" type="sibTrans" cxnId="{FB8FEBED-FCA1-5644-A6E8-538727D02C14}">
      <dgm:prSet/>
      <dgm:spPr/>
      <dgm:t>
        <a:bodyPr/>
        <a:lstStyle/>
        <a:p>
          <a:endParaRPr lang="en-GB"/>
        </a:p>
      </dgm:t>
    </dgm:pt>
    <dgm:pt modelId="{9793742F-AF44-9640-A4F7-68620A2DBB0B}">
      <dgm:prSet phldrT="[Text]"/>
      <dgm:spPr/>
      <dgm:t>
        <a:bodyPr/>
        <a:lstStyle/>
        <a:p>
          <a:r>
            <a:rPr lang="en-GB" b="0" i="0" dirty="0"/>
            <a:t> collecting unbiased information to prove or disprove it,</a:t>
          </a:r>
          <a:endParaRPr lang="en-GB" dirty="0"/>
        </a:p>
      </dgm:t>
    </dgm:pt>
    <dgm:pt modelId="{05952526-C815-174B-BD34-E07361B80544}" type="parTrans" cxnId="{C3298D17-2756-734B-8253-8C9363320152}">
      <dgm:prSet/>
      <dgm:spPr/>
      <dgm:t>
        <a:bodyPr/>
        <a:lstStyle/>
        <a:p>
          <a:endParaRPr lang="en-GB"/>
        </a:p>
      </dgm:t>
    </dgm:pt>
    <dgm:pt modelId="{F4316D58-04BF-7745-BC19-A942E79EEA79}" type="sibTrans" cxnId="{C3298D17-2756-734B-8253-8C9363320152}">
      <dgm:prSet/>
      <dgm:spPr/>
      <dgm:t>
        <a:bodyPr/>
        <a:lstStyle/>
        <a:p>
          <a:endParaRPr lang="en-GB"/>
        </a:p>
      </dgm:t>
    </dgm:pt>
    <dgm:pt modelId="{D03176F4-84A4-F146-A89D-A5214D63F769}">
      <dgm:prSet phldrT="[Text]"/>
      <dgm:spPr/>
      <dgm:t>
        <a:bodyPr/>
        <a:lstStyle/>
        <a:p>
          <a:r>
            <a:rPr lang="en-GB" b="0" i="0" dirty="0"/>
            <a:t> evaluation whether or not the information supports the prediction.</a:t>
          </a:r>
        </a:p>
        <a:p>
          <a:endParaRPr lang="en-GB" dirty="0"/>
        </a:p>
      </dgm:t>
    </dgm:pt>
    <dgm:pt modelId="{61C7A45B-0AFC-364D-BAD6-CF94228B9739}" type="parTrans" cxnId="{C67E20A4-FE65-0E47-AE67-C3F1DB8BD3E1}">
      <dgm:prSet/>
      <dgm:spPr/>
      <dgm:t>
        <a:bodyPr/>
        <a:lstStyle/>
        <a:p>
          <a:endParaRPr lang="en-GB"/>
        </a:p>
      </dgm:t>
    </dgm:pt>
    <dgm:pt modelId="{928B75C8-F6F8-6B46-87CA-FD444E21DF4A}" type="sibTrans" cxnId="{C67E20A4-FE65-0E47-AE67-C3F1DB8BD3E1}">
      <dgm:prSet/>
      <dgm:spPr/>
      <dgm:t>
        <a:bodyPr/>
        <a:lstStyle/>
        <a:p>
          <a:endParaRPr lang="en-GB"/>
        </a:p>
      </dgm:t>
    </dgm:pt>
    <dgm:pt modelId="{05059491-CF81-1F47-B121-BD13DBD28D5F}">
      <dgm:prSet/>
      <dgm:spPr/>
      <dgm:t>
        <a:bodyPr/>
        <a:lstStyle/>
        <a:p>
          <a:r>
            <a:rPr lang="en-GB" b="0" i="0" dirty="0"/>
            <a:t>uncover biases in decision-making by boiling everything down to the essentials</a:t>
          </a:r>
          <a:endParaRPr lang="en-GB" dirty="0"/>
        </a:p>
      </dgm:t>
    </dgm:pt>
    <dgm:pt modelId="{E1EB5E1B-173E-974E-A664-66BAE459CE22}" type="parTrans" cxnId="{B3AEEBB1-B9E2-8440-99A2-34DD8F6864A9}">
      <dgm:prSet/>
      <dgm:spPr/>
      <dgm:t>
        <a:bodyPr/>
        <a:lstStyle/>
        <a:p>
          <a:endParaRPr lang="en-GB"/>
        </a:p>
      </dgm:t>
    </dgm:pt>
    <dgm:pt modelId="{76AC4FBE-C48C-F746-8AEB-1DCC1F343C83}" type="sibTrans" cxnId="{B3AEEBB1-B9E2-8440-99A2-34DD8F6864A9}">
      <dgm:prSet/>
      <dgm:spPr/>
      <dgm:t>
        <a:bodyPr/>
        <a:lstStyle/>
        <a:p>
          <a:endParaRPr lang="en-GB"/>
        </a:p>
      </dgm:t>
    </dgm:pt>
    <dgm:pt modelId="{A1A8ECDE-F2AF-944D-B0BD-5CCA9B12DEF0}">
      <dgm:prSet/>
      <dgm:spPr/>
      <dgm:t>
        <a:bodyPr/>
        <a:lstStyle/>
        <a:p>
          <a:r>
            <a:rPr lang="en-GB" b="0" i="0" dirty="0"/>
            <a:t>in operations = </a:t>
          </a:r>
          <a:r>
            <a:rPr lang="en-GB" b="1" i="0" dirty="0"/>
            <a:t>root cause</a:t>
          </a:r>
          <a:endParaRPr lang="en-GB" b="1" dirty="0"/>
        </a:p>
      </dgm:t>
    </dgm:pt>
    <dgm:pt modelId="{019CA721-162E-F04C-8C2A-9D6CEBDF7B99}" type="parTrans" cxnId="{4BCCA890-3C91-A846-9944-C0503648348A}">
      <dgm:prSet/>
      <dgm:spPr/>
      <dgm:t>
        <a:bodyPr/>
        <a:lstStyle/>
        <a:p>
          <a:endParaRPr lang="en-GB"/>
        </a:p>
      </dgm:t>
    </dgm:pt>
    <dgm:pt modelId="{871BDB25-1D3C-6C41-968D-D6579C7219D0}" type="sibTrans" cxnId="{4BCCA890-3C91-A846-9944-C0503648348A}">
      <dgm:prSet/>
      <dgm:spPr/>
      <dgm:t>
        <a:bodyPr/>
        <a:lstStyle/>
        <a:p>
          <a:endParaRPr lang="en-GB"/>
        </a:p>
      </dgm:t>
    </dgm:pt>
    <dgm:pt modelId="{116EB279-88E3-CA45-BF86-CC10ACAA9E94}">
      <dgm:prSet/>
      <dgm:spPr/>
      <dgm:t>
        <a:bodyPr/>
        <a:lstStyle/>
        <a:p>
          <a:r>
            <a:rPr lang="en-GB" b="0" i="0" dirty="0"/>
            <a:t>in marketing, </a:t>
          </a:r>
          <a:r>
            <a:rPr lang="en-GB" b="1" i="0" dirty="0"/>
            <a:t>the core message</a:t>
          </a:r>
          <a:r>
            <a:rPr lang="en-GB" b="0" i="0" dirty="0"/>
            <a:t>; </a:t>
          </a:r>
          <a:endParaRPr lang="en-GB" dirty="0"/>
        </a:p>
      </dgm:t>
    </dgm:pt>
    <dgm:pt modelId="{187EEB58-CA85-FD4D-9CB4-018D27816F52}" type="parTrans" cxnId="{341562A8-C2F1-A340-B029-CD71A9C7BF36}">
      <dgm:prSet/>
      <dgm:spPr/>
      <dgm:t>
        <a:bodyPr/>
        <a:lstStyle/>
        <a:p>
          <a:endParaRPr lang="en-GB"/>
        </a:p>
      </dgm:t>
    </dgm:pt>
    <dgm:pt modelId="{52401449-C22B-4F47-9F81-C076C843F493}" type="sibTrans" cxnId="{341562A8-C2F1-A340-B029-CD71A9C7BF36}">
      <dgm:prSet/>
      <dgm:spPr/>
      <dgm:t>
        <a:bodyPr/>
        <a:lstStyle/>
        <a:p>
          <a:endParaRPr lang="en-GB"/>
        </a:p>
      </dgm:t>
    </dgm:pt>
    <dgm:pt modelId="{DBFDECFE-082B-E04B-92D3-D25BD230A6C5}">
      <dgm:prSet/>
      <dgm:spPr/>
      <dgm:t>
        <a:bodyPr/>
        <a:lstStyle/>
        <a:p>
          <a:r>
            <a:rPr lang="en-GB" b="0" i="0" dirty="0"/>
            <a:t>in sales, the </a:t>
          </a:r>
          <a:r>
            <a:rPr lang="en-GB" b="1" i="0" dirty="0"/>
            <a:t>pitch</a:t>
          </a:r>
          <a:r>
            <a:rPr lang="en-GB" b="0" i="0" dirty="0"/>
            <a:t>, </a:t>
          </a:r>
          <a:endParaRPr lang="en-GB" dirty="0"/>
        </a:p>
      </dgm:t>
    </dgm:pt>
    <dgm:pt modelId="{10BC646D-1465-504A-BF21-ECA96574E2B5}" type="parTrans" cxnId="{91F69ABA-574F-E146-A089-C9D12F4A739E}">
      <dgm:prSet/>
      <dgm:spPr/>
      <dgm:t>
        <a:bodyPr/>
        <a:lstStyle/>
        <a:p>
          <a:endParaRPr lang="en-GB"/>
        </a:p>
      </dgm:t>
    </dgm:pt>
    <dgm:pt modelId="{312D8AD0-5BCA-2C42-8AF7-C5D3AF15A898}" type="sibTrans" cxnId="{91F69ABA-574F-E146-A089-C9D12F4A739E}">
      <dgm:prSet/>
      <dgm:spPr/>
      <dgm:t>
        <a:bodyPr/>
        <a:lstStyle/>
        <a:p>
          <a:endParaRPr lang="en-GB"/>
        </a:p>
      </dgm:t>
    </dgm:pt>
    <dgm:pt modelId="{26335241-F407-E941-B4D6-85344A5065FA}">
      <dgm:prSet/>
      <dgm:spPr/>
      <dgm:t>
        <a:bodyPr/>
        <a:lstStyle/>
        <a:p>
          <a:r>
            <a:rPr lang="en-GB" b="0" i="0" dirty="0"/>
            <a:t>in product development, the </a:t>
          </a:r>
          <a:r>
            <a:rPr lang="en-GB" b="1" i="0" dirty="0"/>
            <a:t>MVP</a:t>
          </a:r>
          <a:r>
            <a:rPr lang="en-GB" b="0" i="0" dirty="0"/>
            <a:t>, etc.</a:t>
          </a:r>
          <a:endParaRPr lang="en-GB" dirty="0"/>
        </a:p>
      </dgm:t>
    </dgm:pt>
    <dgm:pt modelId="{C88A49F4-9A7A-0B46-9B87-89A7CA78A18F}" type="parTrans" cxnId="{285BC8BA-B81C-9243-B22E-C3A50A326C6C}">
      <dgm:prSet/>
      <dgm:spPr/>
      <dgm:t>
        <a:bodyPr/>
        <a:lstStyle/>
        <a:p>
          <a:endParaRPr lang="en-GB"/>
        </a:p>
      </dgm:t>
    </dgm:pt>
    <dgm:pt modelId="{81C578F4-8D98-884E-8D13-BCB377A270DA}" type="sibTrans" cxnId="{285BC8BA-B81C-9243-B22E-C3A50A326C6C}">
      <dgm:prSet/>
      <dgm:spPr/>
      <dgm:t>
        <a:bodyPr/>
        <a:lstStyle/>
        <a:p>
          <a:endParaRPr lang="en-GB"/>
        </a:p>
      </dgm:t>
    </dgm:pt>
    <dgm:pt modelId="{252AF2B0-009E-C14B-A854-56DEE0B7DEF7}" type="pres">
      <dgm:prSet presAssocID="{711B0CC2-3BA8-054D-80AB-C8ED839F2EFA}" presName="linearFlow" presStyleCnt="0">
        <dgm:presLayoutVars>
          <dgm:dir/>
          <dgm:animLvl val="lvl"/>
          <dgm:resizeHandles val="exact"/>
        </dgm:presLayoutVars>
      </dgm:prSet>
      <dgm:spPr/>
    </dgm:pt>
    <dgm:pt modelId="{9A91DCD1-633A-FB49-99E8-3EA07E21456B}" type="pres">
      <dgm:prSet presAssocID="{1B5B32D5-340F-0A42-8067-663CCD64B290}" presName="composite" presStyleCnt="0"/>
      <dgm:spPr/>
    </dgm:pt>
    <dgm:pt modelId="{95ABA994-CD5E-054C-BCD0-C1D31230172C}" type="pres">
      <dgm:prSet presAssocID="{1B5B32D5-340F-0A42-8067-663CCD64B29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E2ED1B6-1F91-3F4E-BA92-A8F7DD5B2465}" type="pres">
      <dgm:prSet presAssocID="{1B5B32D5-340F-0A42-8067-663CCD64B290}" presName="parSh" presStyleLbl="node1" presStyleIdx="0" presStyleCnt="3"/>
      <dgm:spPr/>
    </dgm:pt>
    <dgm:pt modelId="{AE1C765A-1403-E04E-8ACA-143237BDFC52}" type="pres">
      <dgm:prSet presAssocID="{1B5B32D5-340F-0A42-8067-663CCD64B290}" presName="desTx" presStyleLbl="fgAcc1" presStyleIdx="0" presStyleCnt="3">
        <dgm:presLayoutVars>
          <dgm:bulletEnabled val="1"/>
        </dgm:presLayoutVars>
      </dgm:prSet>
      <dgm:spPr/>
    </dgm:pt>
    <dgm:pt modelId="{FE82376A-91D4-504A-83C4-177A542E0211}" type="pres">
      <dgm:prSet presAssocID="{B96199D7-C5E6-FB41-B8AF-0B0F502E2F44}" presName="sibTrans" presStyleLbl="sibTrans2D1" presStyleIdx="0" presStyleCnt="2"/>
      <dgm:spPr/>
    </dgm:pt>
    <dgm:pt modelId="{50E3A202-CCF9-6F49-8CEE-35C512F611DC}" type="pres">
      <dgm:prSet presAssocID="{B96199D7-C5E6-FB41-B8AF-0B0F502E2F44}" presName="connTx" presStyleLbl="sibTrans2D1" presStyleIdx="0" presStyleCnt="2"/>
      <dgm:spPr/>
    </dgm:pt>
    <dgm:pt modelId="{6DB0B759-D31B-5442-BCAB-88F5E4A82792}" type="pres">
      <dgm:prSet presAssocID="{89942786-8725-044D-86FE-EE94637D39D3}" presName="composite" presStyleCnt="0"/>
      <dgm:spPr/>
    </dgm:pt>
    <dgm:pt modelId="{58CECB05-3B6A-3D42-905E-C26C031C53DF}" type="pres">
      <dgm:prSet presAssocID="{89942786-8725-044D-86FE-EE94637D39D3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9F850D0-9CEB-4D49-BD57-0EFEF5602FA0}" type="pres">
      <dgm:prSet presAssocID="{89942786-8725-044D-86FE-EE94637D39D3}" presName="parSh" presStyleLbl="node1" presStyleIdx="1" presStyleCnt="3"/>
      <dgm:spPr/>
    </dgm:pt>
    <dgm:pt modelId="{04011C05-61F4-0945-9F39-70235806E3B1}" type="pres">
      <dgm:prSet presAssocID="{89942786-8725-044D-86FE-EE94637D39D3}" presName="desTx" presStyleLbl="fgAcc1" presStyleIdx="1" presStyleCnt="3">
        <dgm:presLayoutVars>
          <dgm:bulletEnabled val="1"/>
        </dgm:presLayoutVars>
      </dgm:prSet>
      <dgm:spPr/>
    </dgm:pt>
    <dgm:pt modelId="{3A39FB9E-34CA-4D49-8AF6-017933C4787B}" type="pres">
      <dgm:prSet presAssocID="{D8F584DB-D0AF-444F-80FA-6EFFB7AE3941}" presName="sibTrans" presStyleLbl="sibTrans2D1" presStyleIdx="1" presStyleCnt="2"/>
      <dgm:spPr/>
    </dgm:pt>
    <dgm:pt modelId="{4A35D219-CB24-D84E-9BB7-5FE30A2B94CB}" type="pres">
      <dgm:prSet presAssocID="{D8F584DB-D0AF-444F-80FA-6EFFB7AE3941}" presName="connTx" presStyleLbl="sibTrans2D1" presStyleIdx="1" presStyleCnt="2"/>
      <dgm:spPr/>
    </dgm:pt>
    <dgm:pt modelId="{9AC79898-3A39-D441-B7D3-0DCA61470579}" type="pres">
      <dgm:prSet presAssocID="{A2EF30EC-8A97-394A-8E4C-7ED213004CE2}" presName="composite" presStyleCnt="0"/>
      <dgm:spPr/>
    </dgm:pt>
    <dgm:pt modelId="{8D076366-C907-BA4B-B656-09BCF52B92BA}" type="pres">
      <dgm:prSet presAssocID="{A2EF30EC-8A97-394A-8E4C-7ED213004CE2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2284C8C1-3FCF-E84E-9188-D3AE408136D6}" type="pres">
      <dgm:prSet presAssocID="{A2EF30EC-8A97-394A-8E4C-7ED213004CE2}" presName="parSh" presStyleLbl="node1" presStyleIdx="2" presStyleCnt="3"/>
      <dgm:spPr/>
    </dgm:pt>
    <dgm:pt modelId="{2EAE7C56-8D37-5A4E-801E-98AC765AEE3D}" type="pres">
      <dgm:prSet presAssocID="{A2EF30EC-8A97-394A-8E4C-7ED213004CE2}" presName="desTx" presStyleLbl="fgAcc1" presStyleIdx="2" presStyleCnt="3">
        <dgm:presLayoutVars>
          <dgm:bulletEnabled val="1"/>
        </dgm:presLayoutVars>
      </dgm:prSet>
      <dgm:spPr/>
    </dgm:pt>
  </dgm:ptLst>
  <dgm:cxnLst>
    <dgm:cxn modelId="{BCE78E02-9D05-D146-896F-B5AB482AA5C4}" type="presOf" srcId="{D03176F4-84A4-F146-A89D-A5214D63F769}" destId="{04011C05-61F4-0945-9F39-70235806E3B1}" srcOrd="0" destOrd="2" presId="urn:microsoft.com/office/officeart/2005/8/layout/process3"/>
    <dgm:cxn modelId="{A7F74709-0BE1-1B48-9348-F31C04940438}" srcId="{1B5B32D5-340F-0A42-8067-663CCD64B290}" destId="{30661E3E-49B9-A343-B5CB-EB5D943343AF}" srcOrd="3" destOrd="0" parTransId="{C673D7B6-8332-6C41-AE7A-7090696E47BA}" sibTransId="{882B082B-0FB9-2940-AF9B-79850D38DCDD}"/>
    <dgm:cxn modelId="{FDA1FF0F-37B4-6243-B58A-3E70A4333037}" srcId="{1B5B32D5-340F-0A42-8067-663CCD64B290}" destId="{FAAAAFF0-4B7E-FF4D-8312-28D00304F2D4}" srcOrd="5" destOrd="0" parTransId="{ABBFDD9B-DB87-A540-B01A-C9534575D0C9}" sibTransId="{12123D39-8BF2-2743-B2F0-ECC65D17B4E8}"/>
    <dgm:cxn modelId="{4961C114-8772-164D-A7B4-2A088DFC874B}" type="presOf" srcId="{331E9D89-2D27-0948-8DE1-4BAAFBB27086}" destId="{AE1C765A-1403-E04E-8ACA-143237BDFC52}" srcOrd="0" destOrd="4" presId="urn:microsoft.com/office/officeart/2005/8/layout/process3"/>
    <dgm:cxn modelId="{C3298D17-2756-734B-8253-8C9363320152}" srcId="{89942786-8725-044D-86FE-EE94637D39D3}" destId="{9793742F-AF44-9640-A4F7-68620A2DBB0B}" srcOrd="1" destOrd="0" parTransId="{05952526-C815-174B-BD34-E07361B80544}" sibTransId="{F4316D58-04BF-7745-BC19-A942E79EEA79}"/>
    <dgm:cxn modelId="{AC12831F-8648-7146-BA4E-936550AE475D}" type="presOf" srcId="{A2EF30EC-8A97-394A-8E4C-7ED213004CE2}" destId="{2284C8C1-3FCF-E84E-9188-D3AE408136D6}" srcOrd="1" destOrd="0" presId="urn:microsoft.com/office/officeart/2005/8/layout/process3"/>
    <dgm:cxn modelId="{57DAE42C-478B-E94F-8AB0-FBACE60DA5D9}" srcId="{1B5B32D5-340F-0A42-8067-663CCD64B290}" destId="{AAB5601E-D3C2-B141-8AAE-F34EDBF7A4EF}" srcOrd="0" destOrd="0" parTransId="{E6C63D1D-C096-534D-8C3F-E1E63015EEBC}" sibTransId="{5E345DFF-A725-0944-AAA8-43F1776A451A}"/>
    <dgm:cxn modelId="{4C692034-87CB-9C4B-8E1E-9C19A7BFB62E}" srcId="{711B0CC2-3BA8-054D-80AB-C8ED839F2EFA}" destId="{A2EF30EC-8A97-394A-8E4C-7ED213004CE2}" srcOrd="2" destOrd="0" parTransId="{E5B98AA0-9F93-5447-B7F5-6AF59F8C28AE}" sibTransId="{692BB68E-0EC5-1048-AB89-C07D35EC4798}"/>
    <dgm:cxn modelId="{983A1139-A1AA-9141-A710-D82DA396CABB}" type="presOf" srcId="{89942786-8725-044D-86FE-EE94637D39D3}" destId="{58CECB05-3B6A-3D42-905E-C26C031C53DF}" srcOrd="0" destOrd="0" presId="urn:microsoft.com/office/officeart/2005/8/layout/process3"/>
    <dgm:cxn modelId="{61A6F243-A48E-9046-9E80-225A47454832}" srcId="{1B5B32D5-340F-0A42-8067-663CCD64B290}" destId="{159BEED1-93DA-C04F-9A13-E3BD34977B11}" srcOrd="1" destOrd="0" parTransId="{E89C4BE5-497E-4B48-81E4-562CEECC4BD1}" sibTransId="{75996477-BB49-EF4E-8B96-88DD971CE8E6}"/>
    <dgm:cxn modelId="{8E8D724A-EF9A-2D4D-9F72-F061B1D8BF1C}" type="presOf" srcId="{A1A8ECDE-F2AF-944D-B0BD-5CCA9B12DEF0}" destId="{2EAE7C56-8D37-5A4E-801E-98AC765AEE3D}" srcOrd="0" destOrd="1" presId="urn:microsoft.com/office/officeart/2005/8/layout/process3"/>
    <dgm:cxn modelId="{BEA1CD61-022D-2A47-9976-09EE9DD1CA24}" type="presOf" srcId="{A2EF30EC-8A97-394A-8E4C-7ED213004CE2}" destId="{8D076366-C907-BA4B-B656-09BCF52B92BA}" srcOrd="0" destOrd="0" presId="urn:microsoft.com/office/officeart/2005/8/layout/process3"/>
    <dgm:cxn modelId="{8D177669-5E26-024D-AD9E-63E774166511}" type="presOf" srcId="{05059491-CF81-1F47-B121-BD13DBD28D5F}" destId="{2EAE7C56-8D37-5A4E-801E-98AC765AEE3D}" srcOrd="0" destOrd="0" presId="urn:microsoft.com/office/officeart/2005/8/layout/process3"/>
    <dgm:cxn modelId="{448F2A6E-5A41-2644-9EED-1576488DC7E1}" type="presOf" srcId="{DE27A102-EBC8-C54C-8EA9-668E2392DD7A}" destId="{AE1C765A-1403-E04E-8ACA-143237BDFC52}" srcOrd="0" destOrd="2" presId="urn:microsoft.com/office/officeart/2005/8/layout/process3"/>
    <dgm:cxn modelId="{77637376-D5FF-B840-A9DE-D95A6CF30085}" srcId="{1B5B32D5-340F-0A42-8067-663CCD64B290}" destId="{DE27A102-EBC8-C54C-8EA9-668E2392DD7A}" srcOrd="2" destOrd="0" parTransId="{89F871CE-2C66-0340-B073-1C659FEAB119}" sibTransId="{224ABB9E-0B46-5D4B-A8FD-4867E2760329}"/>
    <dgm:cxn modelId="{C99F3277-F6A0-BB4D-8842-FE5B5AEDAFBA}" srcId="{711B0CC2-3BA8-054D-80AB-C8ED839F2EFA}" destId="{89942786-8725-044D-86FE-EE94637D39D3}" srcOrd="1" destOrd="0" parTransId="{110EA094-0E5A-6442-8DD0-4D3044618ED0}" sibTransId="{D8F584DB-D0AF-444F-80FA-6EFFB7AE3941}"/>
    <dgm:cxn modelId="{15A7AD7B-BD75-7242-B886-DA1108A130B2}" type="presOf" srcId="{B96199D7-C5E6-FB41-B8AF-0B0F502E2F44}" destId="{50E3A202-CCF9-6F49-8CEE-35C512F611DC}" srcOrd="1" destOrd="0" presId="urn:microsoft.com/office/officeart/2005/8/layout/process3"/>
    <dgm:cxn modelId="{C153F882-D74A-8040-9705-EDBF8D25C99C}" type="presOf" srcId="{B96199D7-C5E6-FB41-B8AF-0B0F502E2F44}" destId="{FE82376A-91D4-504A-83C4-177A542E0211}" srcOrd="0" destOrd="0" presId="urn:microsoft.com/office/officeart/2005/8/layout/process3"/>
    <dgm:cxn modelId="{77DA8886-F2BB-6845-856B-AEA56C928A98}" type="presOf" srcId="{D8F584DB-D0AF-444F-80FA-6EFFB7AE3941}" destId="{3A39FB9E-34CA-4D49-8AF6-017933C4787B}" srcOrd="0" destOrd="0" presId="urn:microsoft.com/office/officeart/2005/8/layout/process3"/>
    <dgm:cxn modelId="{3BDC2687-28C9-C842-8BF4-DB9CD219A60A}" type="presOf" srcId="{DBFDECFE-082B-E04B-92D3-D25BD230A6C5}" destId="{2EAE7C56-8D37-5A4E-801E-98AC765AEE3D}" srcOrd="0" destOrd="3" presId="urn:microsoft.com/office/officeart/2005/8/layout/process3"/>
    <dgm:cxn modelId="{5EBE9D90-E4EB-D341-9FAC-FD2DDDC19B1F}" srcId="{1B5B32D5-340F-0A42-8067-663CCD64B290}" destId="{331E9D89-2D27-0948-8DE1-4BAAFBB27086}" srcOrd="4" destOrd="0" parTransId="{FDE84572-401F-ED4B-A8E9-65BEF437798B}" sibTransId="{0E0772E7-E7A9-AE49-B4A6-DE1C92739A43}"/>
    <dgm:cxn modelId="{4BCCA890-3C91-A846-9944-C0503648348A}" srcId="{A2EF30EC-8A97-394A-8E4C-7ED213004CE2}" destId="{A1A8ECDE-F2AF-944D-B0BD-5CCA9B12DEF0}" srcOrd="1" destOrd="0" parTransId="{019CA721-162E-F04C-8C2A-9D6CEBDF7B99}" sibTransId="{871BDB25-1D3C-6C41-968D-D6579C7219D0}"/>
    <dgm:cxn modelId="{EDF41D98-3678-B044-95A3-8A64BF7B1E3A}" type="presOf" srcId="{9793742F-AF44-9640-A4F7-68620A2DBB0B}" destId="{04011C05-61F4-0945-9F39-70235806E3B1}" srcOrd="0" destOrd="1" presId="urn:microsoft.com/office/officeart/2005/8/layout/process3"/>
    <dgm:cxn modelId="{29183E99-3D4A-AC45-B967-84857FC53D1C}" type="presOf" srcId="{6F546B92-487A-F94C-A771-F1E4E1F85F20}" destId="{04011C05-61F4-0945-9F39-70235806E3B1}" srcOrd="0" destOrd="0" presId="urn:microsoft.com/office/officeart/2005/8/layout/process3"/>
    <dgm:cxn modelId="{C67E20A4-FE65-0E47-AE67-C3F1DB8BD3E1}" srcId="{89942786-8725-044D-86FE-EE94637D39D3}" destId="{D03176F4-84A4-F146-A89D-A5214D63F769}" srcOrd="2" destOrd="0" parTransId="{61C7A45B-0AFC-364D-BAD6-CF94228B9739}" sibTransId="{928B75C8-F6F8-6B46-87CA-FD444E21DF4A}"/>
    <dgm:cxn modelId="{1D7690A4-0D1D-8641-BCD2-18E80A5130B0}" type="presOf" srcId="{711B0CC2-3BA8-054D-80AB-C8ED839F2EFA}" destId="{252AF2B0-009E-C14B-A854-56DEE0B7DEF7}" srcOrd="0" destOrd="0" presId="urn:microsoft.com/office/officeart/2005/8/layout/process3"/>
    <dgm:cxn modelId="{6E89A9A6-0095-0741-9472-3C64E5AA3D65}" type="presOf" srcId="{D8F584DB-D0AF-444F-80FA-6EFFB7AE3941}" destId="{4A35D219-CB24-D84E-9BB7-5FE30A2B94CB}" srcOrd="1" destOrd="0" presId="urn:microsoft.com/office/officeart/2005/8/layout/process3"/>
    <dgm:cxn modelId="{341562A8-C2F1-A340-B029-CD71A9C7BF36}" srcId="{A2EF30EC-8A97-394A-8E4C-7ED213004CE2}" destId="{116EB279-88E3-CA45-BF86-CC10ACAA9E94}" srcOrd="2" destOrd="0" parTransId="{187EEB58-CA85-FD4D-9CB4-018D27816F52}" sibTransId="{52401449-C22B-4F47-9F81-C076C843F493}"/>
    <dgm:cxn modelId="{AB27EDB0-F29F-4544-974F-CE264102224D}" srcId="{711B0CC2-3BA8-054D-80AB-C8ED839F2EFA}" destId="{1B5B32D5-340F-0A42-8067-663CCD64B290}" srcOrd="0" destOrd="0" parTransId="{BF28FB0C-1009-F749-8A80-CC1C64E726FD}" sibTransId="{B96199D7-C5E6-FB41-B8AF-0B0F502E2F44}"/>
    <dgm:cxn modelId="{B3AEEBB1-B9E2-8440-99A2-34DD8F6864A9}" srcId="{A2EF30EC-8A97-394A-8E4C-7ED213004CE2}" destId="{05059491-CF81-1F47-B121-BD13DBD28D5F}" srcOrd="0" destOrd="0" parTransId="{E1EB5E1B-173E-974E-A664-66BAE459CE22}" sibTransId="{76AC4FBE-C48C-F746-8AEB-1DCC1F343C83}"/>
    <dgm:cxn modelId="{B5FF59B9-3176-B94A-BC4E-408D56075455}" type="presOf" srcId="{159BEED1-93DA-C04F-9A13-E3BD34977B11}" destId="{AE1C765A-1403-E04E-8ACA-143237BDFC52}" srcOrd="0" destOrd="1" presId="urn:microsoft.com/office/officeart/2005/8/layout/process3"/>
    <dgm:cxn modelId="{91F69ABA-574F-E146-A089-C9D12F4A739E}" srcId="{A2EF30EC-8A97-394A-8E4C-7ED213004CE2}" destId="{DBFDECFE-082B-E04B-92D3-D25BD230A6C5}" srcOrd="3" destOrd="0" parTransId="{10BC646D-1465-504A-BF21-ECA96574E2B5}" sibTransId="{312D8AD0-5BCA-2C42-8AF7-C5D3AF15A898}"/>
    <dgm:cxn modelId="{285BC8BA-B81C-9243-B22E-C3A50A326C6C}" srcId="{A2EF30EC-8A97-394A-8E4C-7ED213004CE2}" destId="{26335241-F407-E941-B4D6-85344A5065FA}" srcOrd="4" destOrd="0" parTransId="{C88A49F4-9A7A-0B46-9B87-89A7CA78A18F}" sibTransId="{81C578F4-8D98-884E-8D13-BCB377A270DA}"/>
    <dgm:cxn modelId="{B4BBFCC0-0AAB-8448-8372-7E8BF3256F5D}" type="presOf" srcId="{30661E3E-49B9-A343-B5CB-EB5D943343AF}" destId="{AE1C765A-1403-E04E-8ACA-143237BDFC52}" srcOrd="0" destOrd="3" presId="urn:microsoft.com/office/officeart/2005/8/layout/process3"/>
    <dgm:cxn modelId="{7474FAC4-754F-6B4F-B31C-8F4012EE4199}" type="presOf" srcId="{1B5B32D5-340F-0A42-8067-663CCD64B290}" destId="{4E2ED1B6-1F91-3F4E-BA92-A8F7DD5B2465}" srcOrd="1" destOrd="0" presId="urn:microsoft.com/office/officeart/2005/8/layout/process3"/>
    <dgm:cxn modelId="{C04A3ACD-3780-264D-AB8F-4C1D4DA4EF96}" type="presOf" srcId="{AAB5601E-D3C2-B141-8AAE-F34EDBF7A4EF}" destId="{AE1C765A-1403-E04E-8ACA-143237BDFC52}" srcOrd="0" destOrd="0" presId="urn:microsoft.com/office/officeart/2005/8/layout/process3"/>
    <dgm:cxn modelId="{9F603DEA-E5AB-6F47-B6A8-64CBB8AA93F1}" type="presOf" srcId="{1B5B32D5-340F-0A42-8067-663CCD64B290}" destId="{95ABA994-CD5E-054C-BCD0-C1D31230172C}" srcOrd="0" destOrd="0" presId="urn:microsoft.com/office/officeart/2005/8/layout/process3"/>
    <dgm:cxn modelId="{FB8FEBED-FCA1-5644-A6E8-538727D02C14}" srcId="{89942786-8725-044D-86FE-EE94637D39D3}" destId="{6F546B92-487A-F94C-A771-F1E4E1F85F20}" srcOrd="0" destOrd="0" parTransId="{918DEF4C-422D-6D4D-B3CC-EE24DCA4404A}" sibTransId="{212BC3B2-7393-E64A-9C4E-8E534918E222}"/>
    <dgm:cxn modelId="{E0AC7AF0-907F-9540-BB2E-F44252A2A432}" type="presOf" srcId="{26335241-F407-E941-B4D6-85344A5065FA}" destId="{2EAE7C56-8D37-5A4E-801E-98AC765AEE3D}" srcOrd="0" destOrd="4" presId="urn:microsoft.com/office/officeart/2005/8/layout/process3"/>
    <dgm:cxn modelId="{B8FB4CF5-727E-3C49-9F96-6B260F9D82F1}" type="presOf" srcId="{89942786-8725-044D-86FE-EE94637D39D3}" destId="{59F850D0-9CEB-4D49-BD57-0EFEF5602FA0}" srcOrd="1" destOrd="0" presId="urn:microsoft.com/office/officeart/2005/8/layout/process3"/>
    <dgm:cxn modelId="{A4121DF9-4D94-F948-A349-6C3C145673DD}" type="presOf" srcId="{116EB279-88E3-CA45-BF86-CC10ACAA9E94}" destId="{2EAE7C56-8D37-5A4E-801E-98AC765AEE3D}" srcOrd="0" destOrd="2" presId="urn:microsoft.com/office/officeart/2005/8/layout/process3"/>
    <dgm:cxn modelId="{1AD15DFC-347A-C84D-9E19-2D829306B4D6}" type="presOf" srcId="{FAAAAFF0-4B7E-FF4D-8312-28D00304F2D4}" destId="{AE1C765A-1403-E04E-8ACA-143237BDFC52}" srcOrd="0" destOrd="5" presId="urn:microsoft.com/office/officeart/2005/8/layout/process3"/>
    <dgm:cxn modelId="{47C38C90-AE4D-C140-AD67-2EBE73AF0A00}" type="presParOf" srcId="{252AF2B0-009E-C14B-A854-56DEE0B7DEF7}" destId="{9A91DCD1-633A-FB49-99E8-3EA07E21456B}" srcOrd="0" destOrd="0" presId="urn:microsoft.com/office/officeart/2005/8/layout/process3"/>
    <dgm:cxn modelId="{E64FDE4C-49E2-A346-B3F6-77B703D4CB14}" type="presParOf" srcId="{9A91DCD1-633A-FB49-99E8-3EA07E21456B}" destId="{95ABA994-CD5E-054C-BCD0-C1D31230172C}" srcOrd="0" destOrd="0" presId="urn:microsoft.com/office/officeart/2005/8/layout/process3"/>
    <dgm:cxn modelId="{64149D73-B1E8-9F48-A6C2-A034C059D8A4}" type="presParOf" srcId="{9A91DCD1-633A-FB49-99E8-3EA07E21456B}" destId="{4E2ED1B6-1F91-3F4E-BA92-A8F7DD5B2465}" srcOrd="1" destOrd="0" presId="urn:microsoft.com/office/officeart/2005/8/layout/process3"/>
    <dgm:cxn modelId="{F7F155D5-6947-6546-89CE-2326A38FF7D9}" type="presParOf" srcId="{9A91DCD1-633A-FB49-99E8-3EA07E21456B}" destId="{AE1C765A-1403-E04E-8ACA-143237BDFC52}" srcOrd="2" destOrd="0" presId="urn:microsoft.com/office/officeart/2005/8/layout/process3"/>
    <dgm:cxn modelId="{AA92E923-C017-2D49-913C-2C50A688639C}" type="presParOf" srcId="{252AF2B0-009E-C14B-A854-56DEE0B7DEF7}" destId="{FE82376A-91D4-504A-83C4-177A542E0211}" srcOrd="1" destOrd="0" presId="urn:microsoft.com/office/officeart/2005/8/layout/process3"/>
    <dgm:cxn modelId="{261EEF35-ABB1-964D-838C-342A6B5A3D7F}" type="presParOf" srcId="{FE82376A-91D4-504A-83C4-177A542E0211}" destId="{50E3A202-CCF9-6F49-8CEE-35C512F611DC}" srcOrd="0" destOrd="0" presId="urn:microsoft.com/office/officeart/2005/8/layout/process3"/>
    <dgm:cxn modelId="{BAB85B49-B859-1140-95FB-10C12BDF2231}" type="presParOf" srcId="{252AF2B0-009E-C14B-A854-56DEE0B7DEF7}" destId="{6DB0B759-D31B-5442-BCAB-88F5E4A82792}" srcOrd="2" destOrd="0" presId="urn:microsoft.com/office/officeart/2005/8/layout/process3"/>
    <dgm:cxn modelId="{3040392C-8A91-E949-90A2-755CEFEDC1DB}" type="presParOf" srcId="{6DB0B759-D31B-5442-BCAB-88F5E4A82792}" destId="{58CECB05-3B6A-3D42-905E-C26C031C53DF}" srcOrd="0" destOrd="0" presId="urn:microsoft.com/office/officeart/2005/8/layout/process3"/>
    <dgm:cxn modelId="{926568AD-FB5E-1346-AAAD-499675DD181E}" type="presParOf" srcId="{6DB0B759-D31B-5442-BCAB-88F5E4A82792}" destId="{59F850D0-9CEB-4D49-BD57-0EFEF5602FA0}" srcOrd="1" destOrd="0" presId="urn:microsoft.com/office/officeart/2005/8/layout/process3"/>
    <dgm:cxn modelId="{E852123A-C432-7543-B828-08263C4ADCDD}" type="presParOf" srcId="{6DB0B759-D31B-5442-BCAB-88F5E4A82792}" destId="{04011C05-61F4-0945-9F39-70235806E3B1}" srcOrd="2" destOrd="0" presId="urn:microsoft.com/office/officeart/2005/8/layout/process3"/>
    <dgm:cxn modelId="{B49F8205-7E61-0442-B48C-35389B7CB898}" type="presParOf" srcId="{252AF2B0-009E-C14B-A854-56DEE0B7DEF7}" destId="{3A39FB9E-34CA-4D49-8AF6-017933C4787B}" srcOrd="3" destOrd="0" presId="urn:microsoft.com/office/officeart/2005/8/layout/process3"/>
    <dgm:cxn modelId="{33FA57CA-CF1E-C34E-8A58-D4F9FF752E9D}" type="presParOf" srcId="{3A39FB9E-34CA-4D49-8AF6-017933C4787B}" destId="{4A35D219-CB24-D84E-9BB7-5FE30A2B94CB}" srcOrd="0" destOrd="0" presId="urn:microsoft.com/office/officeart/2005/8/layout/process3"/>
    <dgm:cxn modelId="{E5E08B7D-7353-CF4B-AE99-56988EE8A290}" type="presParOf" srcId="{252AF2B0-009E-C14B-A854-56DEE0B7DEF7}" destId="{9AC79898-3A39-D441-B7D3-0DCA61470579}" srcOrd="4" destOrd="0" presId="urn:microsoft.com/office/officeart/2005/8/layout/process3"/>
    <dgm:cxn modelId="{31213ED0-17E6-E145-A94E-B4BAE99A05A3}" type="presParOf" srcId="{9AC79898-3A39-D441-B7D3-0DCA61470579}" destId="{8D076366-C907-BA4B-B656-09BCF52B92BA}" srcOrd="0" destOrd="0" presId="urn:microsoft.com/office/officeart/2005/8/layout/process3"/>
    <dgm:cxn modelId="{F333EF23-6B67-F94A-97F0-FB0AFACA86E4}" type="presParOf" srcId="{9AC79898-3A39-D441-B7D3-0DCA61470579}" destId="{2284C8C1-3FCF-E84E-9188-D3AE408136D6}" srcOrd="1" destOrd="0" presId="urn:microsoft.com/office/officeart/2005/8/layout/process3"/>
    <dgm:cxn modelId="{BEBA2670-D187-E742-BDC3-310126857DE6}" type="presParOf" srcId="{9AC79898-3A39-D441-B7D3-0DCA61470579}" destId="{2EAE7C56-8D37-5A4E-801E-98AC765AEE3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52EBF6-8E6B-1144-A04A-33FDA32E0178}" type="doc">
      <dgm:prSet loTypeId="urn:microsoft.com/office/officeart/2005/8/layout/hierarchy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49291C4-766F-EA41-8581-D899216ECD91}">
      <dgm:prSet phldrT="[Text]"/>
      <dgm:spPr/>
      <dgm:t>
        <a:bodyPr/>
        <a:lstStyle/>
        <a:p>
          <a:r>
            <a:rPr lang="en-GB"/>
            <a:t>Reweighing pre-processing</a:t>
          </a:r>
          <a:endParaRPr lang="en-GB" dirty="0"/>
        </a:p>
      </dgm:t>
    </dgm:pt>
    <dgm:pt modelId="{3BEA65A2-B75F-D74C-8310-3B2376E341C7}" type="parTrans" cxnId="{98839D66-C102-1742-96DF-9EFBA0210083}">
      <dgm:prSet/>
      <dgm:spPr/>
      <dgm:t>
        <a:bodyPr/>
        <a:lstStyle/>
        <a:p>
          <a:endParaRPr lang="en-GB"/>
        </a:p>
      </dgm:t>
    </dgm:pt>
    <dgm:pt modelId="{9AF95194-9B4A-0B4D-A473-3B3C59A7D024}" type="sibTrans" cxnId="{98839D66-C102-1742-96DF-9EFBA0210083}">
      <dgm:prSet/>
      <dgm:spPr/>
      <dgm:t>
        <a:bodyPr/>
        <a:lstStyle/>
        <a:p>
          <a:endParaRPr lang="en-GB"/>
        </a:p>
      </dgm:t>
    </dgm:pt>
    <dgm:pt modelId="{4DBCE5E6-AD35-F24B-9DE1-2A2DA4155B50}">
      <dgm:prSet phldrT="[Text]"/>
      <dgm:spPr/>
      <dgm:t>
        <a:bodyPr/>
        <a:lstStyle/>
        <a:p>
          <a:r>
            <a:rPr lang="en-GB" dirty="0"/>
            <a:t>Weights generation (group, label)</a:t>
          </a:r>
        </a:p>
      </dgm:t>
    </dgm:pt>
    <dgm:pt modelId="{0AC2588A-E310-3E47-8703-0B28F11E34F9}" type="parTrans" cxnId="{FC6A3316-42D5-664F-839A-A2CFA9DDF628}">
      <dgm:prSet/>
      <dgm:spPr/>
      <dgm:t>
        <a:bodyPr/>
        <a:lstStyle/>
        <a:p>
          <a:endParaRPr lang="en-GB"/>
        </a:p>
      </dgm:t>
    </dgm:pt>
    <dgm:pt modelId="{059354E3-CF70-024D-818E-FD9EB2269322}" type="sibTrans" cxnId="{FC6A3316-42D5-664F-839A-A2CFA9DDF628}">
      <dgm:prSet/>
      <dgm:spPr/>
      <dgm:t>
        <a:bodyPr/>
        <a:lstStyle/>
        <a:p>
          <a:endParaRPr lang="en-GB"/>
        </a:p>
      </dgm:t>
    </dgm:pt>
    <dgm:pt modelId="{B151183F-EBA1-E446-A511-761A0664292E}">
      <dgm:prSet phldrT="[Text]"/>
      <dgm:spPr/>
      <dgm:t>
        <a:bodyPr/>
        <a:lstStyle/>
        <a:p>
          <a:r>
            <a:rPr lang="en-GB" dirty="0"/>
            <a:t>Fairness</a:t>
          </a:r>
        </a:p>
        <a:p>
          <a:r>
            <a:rPr lang="en-GB" dirty="0"/>
            <a:t>No change values </a:t>
          </a:r>
        </a:p>
      </dgm:t>
    </dgm:pt>
    <dgm:pt modelId="{EB39D1E1-7344-9643-B5DF-8DB9126A2566}" type="parTrans" cxnId="{F417297D-0C8E-6F43-832A-9828DE1F883C}">
      <dgm:prSet/>
      <dgm:spPr/>
      <dgm:t>
        <a:bodyPr/>
        <a:lstStyle/>
        <a:p>
          <a:endParaRPr lang="en-GB"/>
        </a:p>
      </dgm:t>
    </dgm:pt>
    <dgm:pt modelId="{F8CF22EB-9B8D-7F4F-9E73-D61EA5E621AC}" type="sibTrans" cxnId="{F417297D-0C8E-6F43-832A-9828DE1F883C}">
      <dgm:prSet/>
      <dgm:spPr/>
      <dgm:t>
        <a:bodyPr/>
        <a:lstStyle/>
        <a:p>
          <a:endParaRPr lang="en-GB"/>
        </a:p>
      </dgm:t>
    </dgm:pt>
    <dgm:pt modelId="{8B8828A7-B148-8A46-8BA8-8599091FF7AA}">
      <dgm:prSet phldrT="[Text]"/>
      <dgm:spPr/>
      <dgm:t>
        <a:bodyPr/>
        <a:lstStyle/>
        <a:p>
          <a:r>
            <a:rPr lang="en-GB" dirty="0"/>
            <a:t>Optimized pre-processing</a:t>
          </a:r>
        </a:p>
      </dgm:t>
    </dgm:pt>
    <dgm:pt modelId="{00CF25D1-23D3-5C4F-853D-CA36DD91EA8E}" type="parTrans" cxnId="{51820336-B5B7-924F-AA8F-0F0F665143BF}">
      <dgm:prSet/>
      <dgm:spPr/>
      <dgm:t>
        <a:bodyPr/>
        <a:lstStyle/>
        <a:p>
          <a:endParaRPr lang="en-GB"/>
        </a:p>
      </dgm:t>
    </dgm:pt>
    <dgm:pt modelId="{963AC18C-A9BD-084E-8C49-14157A7A4099}" type="sibTrans" cxnId="{51820336-B5B7-924F-AA8F-0F0F665143BF}">
      <dgm:prSet/>
      <dgm:spPr/>
      <dgm:t>
        <a:bodyPr/>
        <a:lstStyle/>
        <a:p>
          <a:endParaRPr lang="en-GB"/>
        </a:p>
      </dgm:t>
    </dgm:pt>
    <dgm:pt modelId="{6B18BD5A-FD06-7D4A-B26E-B18A07D0553E}">
      <dgm:prSet phldrT="[Text]"/>
      <dgm:spPr/>
      <dgm:t>
        <a:bodyPr/>
        <a:lstStyle/>
        <a:p>
          <a:r>
            <a:rPr lang="en-GB" dirty="0"/>
            <a:t>Learn probabilistic transformation</a:t>
          </a:r>
        </a:p>
      </dgm:t>
    </dgm:pt>
    <dgm:pt modelId="{FE6DBBA0-ECF4-A84F-B301-2D30F09C38A3}" type="parTrans" cxnId="{B701EA61-6B64-984B-B76F-AF98AC800281}">
      <dgm:prSet/>
      <dgm:spPr/>
      <dgm:t>
        <a:bodyPr/>
        <a:lstStyle/>
        <a:p>
          <a:endParaRPr lang="en-GB"/>
        </a:p>
      </dgm:t>
    </dgm:pt>
    <dgm:pt modelId="{6387C76D-BCC4-4A42-AB87-1BAB982B521F}" type="sibTrans" cxnId="{B701EA61-6B64-984B-B76F-AF98AC800281}">
      <dgm:prSet/>
      <dgm:spPr/>
      <dgm:t>
        <a:bodyPr/>
        <a:lstStyle/>
        <a:p>
          <a:endParaRPr lang="en-GB"/>
        </a:p>
      </dgm:t>
    </dgm:pt>
    <dgm:pt modelId="{C1A4417F-34FD-9B4E-96A9-A4FB85A22AA0}">
      <dgm:prSet phldrT="[Text]"/>
      <dgm:spPr/>
      <dgm:t>
        <a:bodyPr/>
        <a:lstStyle/>
        <a:p>
          <a:r>
            <a:rPr lang="en-GB" dirty="0"/>
            <a:t>Data fidelity constraints</a:t>
          </a:r>
        </a:p>
        <a:p>
          <a:r>
            <a:rPr lang="en-GB" dirty="0"/>
            <a:t>objectives</a:t>
          </a:r>
        </a:p>
      </dgm:t>
    </dgm:pt>
    <dgm:pt modelId="{D7082832-8B6B-C248-9BEE-1387270CE347}" type="parTrans" cxnId="{A01106CC-4664-8A44-A1A4-70DBDC7CB33B}">
      <dgm:prSet/>
      <dgm:spPr/>
      <dgm:t>
        <a:bodyPr/>
        <a:lstStyle/>
        <a:p>
          <a:endParaRPr lang="en-GB"/>
        </a:p>
      </dgm:t>
    </dgm:pt>
    <dgm:pt modelId="{C1CBD150-017B-854B-B2F6-D938DAAAE29E}" type="sibTrans" cxnId="{A01106CC-4664-8A44-A1A4-70DBDC7CB33B}">
      <dgm:prSet/>
      <dgm:spPr/>
      <dgm:t>
        <a:bodyPr/>
        <a:lstStyle/>
        <a:p>
          <a:endParaRPr lang="en-GB"/>
        </a:p>
      </dgm:t>
    </dgm:pt>
    <dgm:pt modelId="{3DD802EB-4FA8-7C4A-BA85-1AD291351BD9}">
      <dgm:prSet/>
      <dgm:spPr/>
      <dgm:t>
        <a:bodyPr/>
        <a:lstStyle/>
        <a:p>
          <a:r>
            <a:rPr lang="en-GB" dirty="0"/>
            <a:t>Learning fair representations</a:t>
          </a:r>
        </a:p>
      </dgm:t>
    </dgm:pt>
    <dgm:pt modelId="{BB8D22FF-988B-B043-9DDD-9114D1E56B30}" type="parTrans" cxnId="{C1933AE8-F8FD-B047-82EE-5E4C4A008EF5}">
      <dgm:prSet/>
      <dgm:spPr/>
      <dgm:t>
        <a:bodyPr/>
        <a:lstStyle/>
        <a:p>
          <a:endParaRPr lang="en-GB"/>
        </a:p>
      </dgm:t>
    </dgm:pt>
    <dgm:pt modelId="{C33D2C49-61DB-5E44-9D1C-363F1B39810E}" type="sibTrans" cxnId="{C1933AE8-F8FD-B047-82EE-5E4C4A008EF5}">
      <dgm:prSet/>
      <dgm:spPr/>
      <dgm:t>
        <a:bodyPr/>
        <a:lstStyle/>
        <a:p>
          <a:endParaRPr lang="en-GB"/>
        </a:p>
      </dgm:t>
    </dgm:pt>
    <dgm:pt modelId="{4D949069-550C-C940-9455-D7F7CB0A5870}">
      <dgm:prSet/>
      <dgm:spPr/>
      <dgm:t>
        <a:bodyPr/>
        <a:lstStyle/>
        <a:p>
          <a:r>
            <a:rPr lang="en-GB" dirty="0"/>
            <a:t>Find latent representation (encodes data well)</a:t>
          </a:r>
        </a:p>
      </dgm:t>
    </dgm:pt>
    <dgm:pt modelId="{7E1DA52B-240D-A540-B0EC-B9AE790592BA}" type="parTrans" cxnId="{1EFF7299-D08B-8749-8B9E-4BAEBBE4129C}">
      <dgm:prSet/>
      <dgm:spPr/>
      <dgm:t>
        <a:bodyPr/>
        <a:lstStyle/>
        <a:p>
          <a:endParaRPr lang="en-GB"/>
        </a:p>
      </dgm:t>
    </dgm:pt>
    <dgm:pt modelId="{40A89F01-6550-F748-A634-E030D22AADB1}" type="sibTrans" cxnId="{1EFF7299-D08B-8749-8B9E-4BAEBBE4129C}">
      <dgm:prSet/>
      <dgm:spPr/>
      <dgm:t>
        <a:bodyPr/>
        <a:lstStyle/>
        <a:p>
          <a:endParaRPr lang="en-GB"/>
        </a:p>
      </dgm:t>
    </dgm:pt>
    <dgm:pt modelId="{DF7D32B5-E2F1-4645-9287-4174B2AD380F}">
      <dgm:prSet/>
      <dgm:spPr/>
      <dgm:t>
        <a:bodyPr/>
        <a:lstStyle/>
        <a:p>
          <a:r>
            <a:rPr lang="en-GB" dirty="0"/>
            <a:t>blind information about protected attributes</a:t>
          </a:r>
        </a:p>
      </dgm:t>
    </dgm:pt>
    <dgm:pt modelId="{417D622E-6D40-374E-9D0C-22F9061CC5F6}" type="parTrans" cxnId="{FE65D34B-9E14-F44D-B971-228F2F607D09}">
      <dgm:prSet/>
      <dgm:spPr/>
      <dgm:t>
        <a:bodyPr/>
        <a:lstStyle/>
        <a:p>
          <a:endParaRPr lang="en-GB"/>
        </a:p>
      </dgm:t>
    </dgm:pt>
    <dgm:pt modelId="{182484A5-A922-8443-BE8F-4F9DD127831C}" type="sibTrans" cxnId="{FE65D34B-9E14-F44D-B971-228F2F607D09}">
      <dgm:prSet/>
      <dgm:spPr/>
      <dgm:t>
        <a:bodyPr/>
        <a:lstStyle/>
        <a:p>
          <a:endParaRPr lang="en-GB"/>
        </a:p>
      </dgm:t>
    </dgm:pt>
    <dgm:pt modelId="{2AEECC97-6BE3-2B47-8FBC-FEE0DECA5BAE}">
      <dgm:prSet/>
      <dgm:spPr/>
      <dgm:t>
        <a:bodyPr/>
        <a:lstStyle/>
        <a:p>
          <a:r>
            <a:rPr lang="en-GB" dirty="0"/>
            <a:t>Disparate Impact Remover</a:t>
          </a:r>
        </a:p>
      </dgm:t>
    </dgm:pt>
    <dgm:pt modelId="{B1F54F8B-0741-E746-8D57-CBA7F5034295}" type="parTrans" cxnId="{6718D03E-58C7-9443-A7D1-C7EB437279DA}">
      <dgm:prSet/>
      <dgm:spPr/>
      <dgm:t>
        <a:bodyPr/>
        <a:lstStyle/>
        <a:p>
          <a:endParaRPr lang="en-GB"/>
        </a:p>
      </dgm:t>
    </dgm:pt>
    <dgm:pt modelId="{BF5928B6-8B7A-134C-A56B-7725BD62FB3E}" type="sibTrans" cxnId="{6718D03E-58C7-9443-A7D1-C7EB437279DA}">
      <dgm:prSet/>
      <dgm:spPr/>
      <dgm:t>
        <a:bodyPr/>
        <a:lstStyle/>
        <a:p>
          <a:endParaRPr lang="en-GB"/>
        </a:p>
      </dgm:t>
    </dgm:pt>
    <dgm:pt modelId="{485A9840-5DD4-8449-997E-DE54A1D058FD}">
      <dgm:prSet/>
      <dgm:spPr/>
      <dgm:t>
        <a:bodyPr/>
        <a:lstStyle/>
        <a:p>
          <a:r>
            <a:rPr lang="en-GB" dirty="0"/>
            <a:t>Edit feature values for fairness</a:t>
          </a:r>
        </a:p>
      </dgm:t>
    </dgm:pt>
    <dgm:pt modelId="{3C3F49FB-528D-F44C-9F56-7F77FD2E0AD1}" type="parTrans" cxnId="{01DF9034-A860-9D4E-8373-E1CF166369F4}">
      <dgm:prSet/>
      <dgm:spPr/>
      <dgm:t>
        <a:bodyPr/>
        <a:lstStyle/>
        <a:p>
          <a:endParaRPr lang="en-GB"/>
        </a:p>
      </dgm:t>
    </dgm:pt>
    <dgm:pt modelId="{A951AABF-4F79-FD48-B127-89B5F4ABAF4E}" type="sibTrans" cxnId="{01DF9034-A860-9D4E-8373-E1CF166369F4}">
      <dgm:prSet/>
      <dgm:spPr/>
      <dgm:t>
        <a:bodyPr/>
        <a:lstStyle/>
        <a:p>
          <a:endParaRPr lang="en-GB"/>
        </a:p>
      </dgm:t>
    </dgm:pt>
    <dgm:pt modelId="{8C82218E-7114-614D-8053-E93851DFFECD}">
      <dgm:prSet/>
      <dgm:spPr/>
      <dgm:t>
        <a:bodyPr/>
        <a:lstStyle/>
        <a:p>
          <a:r>
            <a:rPr lang="en-GB" dirty="0"/>
            <a:t>Preserve rank ordering within groups</a:t>
          </a:r>
        </a:p>
      </dgm:t>
    </dgm:pt>
    <dgm:pt modelId="{446415D4-5C09-314C-9D7F-23298468F38C}" type="parTrans" cxnId="{67118C22-61DB-8345-A66F-278D0EB77AFF}">
      <dgm:prSet/>
      <dgm:spPr/>
      <dgm:t>
        <a:bodyPr/>
        <a:lstStyle/>
        <a:p>
          <a:endParaRPr lang="en-GB"/>
        </a:p>
      </dgm:t>
    </dgm:pt>
    <dgm:pt modelId="{51FA10B6-F993-8745-93DA-70B4222446E9}" type="sibTrans" cxnId="{67118C22-61DB-8345-A66F-278D0EB77AFF}">
      <dgm:prSet/>
      <dgm:spPr/>
      <dgm:t>
        <a:bodyPr/>
        <a:lstStyle/>
        <a:p>
          <a:endParaRPr lang="en-GB"/>
        </a:p>
      </dgm:t>
    </dgm:pt>
    <dgm:pt modelId="{F9CB7F03-41A8-0646-ACC4-31612AD64CF2}" type="pres">
      <dgm:prSet presAssocID="{A952EBF6-8E6B-1144-A04A-33FDA32E017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EABD01E-7A11-5A43-8330-40A79EBC3BC2}" type="pres">
      <dgm:prSet presAssocID="{A49291C4-766F-EA41-8581-D899216ECD91}" presName="root" presStyleCnt="0"/>
      <dgm:spPr/>
    </dgm:pt>
    <dgm:pt modelId="{99C35BD7-CFC1-E94D-BA0C-E63EFE677611}" type="pres">
      <dgm:prSet presAssocID="{A49291C4-766F-EA41-8581-D899216ECD91}" presName="rootComposite" presStyleCnt="0"/>
      <dgm:spPr/>
    </dgm:pt>
    <dgm:pt modelId="{9FACA1DA-1F2E-F340-A915-13C44B8A41F4}" type="pres">
      <dgm:prSet presAssocID="{A49291C4-766F-EA41-8581-D899216ECD91}" presName="rootText" presStyleLbl="node1" presStyleIdx="0" presStyleCnt="4"/>
      <dgm:spPr/>
    </dgm:pt>
    <dgm:pt modelId="{25F0FDB5-35C1-9746-91B9-3CD013BCEC83}" type="pres">
      <dgm:prSet presAssocID="{A49291C4-766F-EA41-8581-D899216ECD91}" presName="rootConnector" presStyleLbl="node1" presStyleIdx="0" presStyleCnt="4"/>
      <dgm:spPr/>
    </dgm:pt>
    <dgm:pt modelId="{1AC9EDD0-3384-DE4D-8C82-C1F3B1198967}" type="pres">
      <dgm:prSet presAssocID="{A49291C4-766F-EA41-8581-D899216ECD91}" presName="childShape" presStyleCnt="0"/>
      <dgm:spPr/>
    </dgm:pt>
    <dgm:pt modelId="{BA8F7623-5EBA-984E-A7E0-1D4D4D140BEA}" type="pres">
      <dgm:prSet presAssocID="{0AC2588A-E310-3E47-8703-0B28F11E34F9}" presName="Name13" presStyleLbl="parChTrans1D2" presStyleIdx="0" presStyleCnt="8"/>
      <dgm:spPr/>
    </dgm:pt>
    <dgm:pt modelId="{137E6EC5-A0D1-104E-BFB0-CBF3D8A004D0}" type="pres">
      <dgm:prSet presAssocID="{4DBCE5E6-AD35-F24B-9DE1-2A2DA4155B50}" presName="childText" presStyleLbl="bgAcc1" presStyleIdx="0" presStyleCnt="8">
        <dgm:presLayoutVars>
          <dgm:bulletEnabled val="1"/>
        </dgm:presLayoutVars>
      </dgm:prSet>
      <dgm:spPr/>
    </dgm:pt>
    <dgm:pt modelId="{DA817688-EF33-984E-942D-38412681295A}" type="pres">
      <dgm:prSet presAssocID="{EB39D1E1-7344-9643-B5DF-8DB9126A2566}" presName="Name13" presStyleLbl="parChTrans1D2" presStyleIdx="1" presStyleCnt="8"/>
      <dgm:spPr/>
    </dgm:pt>
    <dgm:pt modelId="{E750F011-BD29-FB4A-8B19-5528D6EB5029}" type="pres">
      <dgm:prSet presAssocID="{B151183F-EBA1-E446-A511-761A0664292E}" presName="childText" presStyleLbl="bgAcc1" presStyleIdx="1" presStyleCnt="8">
        <dgm:presLayoutVars>
          <dgm:bulletEnabled val="1"/>
        </dgm:presLayoutVars>
      </dgm:prSet>
      <dgm:spPr/>
    </dgm:pt>
    <dgm:pt modelId="{110541D6-F66D-2E4C-A169-00F4B15F6D2F}" type="pres">
      <dgm:prSet presAssocID="{8B8828A7-B148-8A46-8BA8-8599091FF7AA}" presName="root" presStyleCnt="0"/>
      <dgm:spPr/>
    </dgm:pt>
    <dgm:pt modelId="{EB0909EC-E146-1F4C-8BFE-45AF2966A1B9}" type="pres">
      <dgm:prSet presAssocID="{8B8828A7-B148-8A46-8BA8-8599091FF7AA}" presName="rootComposite" presStyleCnt="0"/>
      <dgm:spPr/>
    </dgm:pt>
    <dgm:pt modelId="{B0F3E7F4-079A-5847-835A-BB09566C2EFB}" type="pres">
      <dgm:prSet presAssocID="{8B8828A7-B148-8A46-8BA8-8599091FF7AA}" presName="rootText" presStyleLbl="node1" presStyleIdx="1" presStyleCnt="4"/>
      <dgm:spPr/>
    </dgm:pt>
    <dgm:pt modelId="{42153661-36FA-7649-8800-CD1C70CC0C9D}" type="pres">
      <dgm:prSet presAssocID="{8B8828A7-B148-8A46-8BA8-8599091FF7AA}" presName="rootConnector" presStyleLbl="node1" presStyleIdx="1" presStyleCnt="4"/>
      <dgm:spPr/>
    </dgm:pt>
    <dgm:pt modelId="{4433FF9C-2738-A640-B14F-21ED2BA025CE}" type="pres">
      <dgm:prSet presAssocID="{8B8828A7-B148-8A46-8BA8-8599091FF7AA}" presName="childShape" presStyleCnt="0"/>
      <dgm:spPr/>
    </dgm:pt>
    <dgm:pt modelId="{4C27D53A-8E34-6A47-8AD6-EB629AD39492}" type="pres">
      <dgm:prSet presAssocID="{FE6DBBA0-ECF4-A84F-B301-2D30F09C38A3}" presName="Name13" presStyleLbl="parChTrans1D2" presStyleIdx="2" presStyleCnt="8"/>
      <dgm:spPr/>
    </dgm:pt>
    <dgm:pt modelId="{EAF3122B-154C-5844-B55B-D2E421DF64DF}" type="pres">
      <dgm:prSet presAssocID="{6B18BD5A-FD06-7D4A-B26E-B18A07D0553E}" presName="childText" presStyleLbl="bgAcc1" presStyleIdx="2" presStyleCnt="8">
        <dgm:presLayoutVars>
          <dgm:bulletEnabled val="1"/>
        </dgm:presLayoutVars>
      </dgm:prSet>
      <dgm:spPr/>
    </dgm:pt>
    <dgm:pt modelId="{CDFB5D8B-917C-2445-ADD3-F740BD9A5338}" type="pres">
      <dgm:prSet presAssocID="{D7082832-8B6B-C248-9BEE-1387270CE347}" presName="Name13" presStyleLbl="parChTrans1D2" presStyleIdx="3" presStyleCnt="8"/>
      <dgm:spPr/>
    </dgm:pt>
    <dgm:pt modelId="{DC194CBF-905F-F141-969D-2E85C7CF8148}" type="pres">
      <dgm:prSet presAssocID="{C1A4417F-34FD-9B4E-96A9-A4FB85A22AA0}" presName="childText" presStyleLbl="bgAcc1" presStyleIdx="3" presStyleCnt="8">
        <dgm:presLayoutVars>
          <dgm:bulletEnabled val="1"/>
        </dgm:presLayoutVars>
      </dgm:prSet>
      <dgm:spPr/>
    </dgm:pt>
    <dgm:pt modelId="{CBBF2AFD-A008-AA48-9D1B-7C6D02BC89D1}" type="pres">
      <dgm:prSet presAssocID="{3DD802EB-4FA8-7C4A-BA85-1AD291351BD9}" presName="root" presStyleCnt="0"/>
      <dgm:spPr/>
    </dgm:pt>
    <dgm:pt modelId="{51088B81-9BC6-524C-99BF-41FFC926B123}" type="pres">
      <dgm:prSet presAssocID="{3DD802EB-4FA8-7C4A-BA85-1AD291351BD9}" presName="rootComposite" presStyleCnt="0"/>
      <dgm:spPr/>
    </dgm:pt>
    <dgm:pt modelId="{4C338CE0-EE3E-7D42-B47B-7C66D566A3ED}" type="pres">
      <dgm:prSet presAssocID="{3DD802EB-4FA8-7C4A-BA85-1AD291351BD9}" presName="rootText" presStyleLbl="node1" presStyleIdx="2" presStyleCnt="4"/>
      <dgm:spPr/>
    </dgm:pt>
    <dgm:pt modelId="{4C0E692D-C056-9E40-80B8-FB60CAF21733}" type="pres">
      <dgm:prSet presAssocID="{3DD802EB-4FA8-7C4A-BA85-1AD291351BD9}" presName="rootConnector" presStyleLbl="node1" presStyleIdx="2" presStyleCnt="4"/>
      <dgm:spPr/>
    </dgm:pt>
    <dgm:pt modelId="{1D306D93-5A46-654D-BA03-32A223992D26}" type="pres">
      <dgm:prSet presAssocID="{3DD802EB-4FA8-7C4A-BA85-1AD291351BD9}" presName="childShape" presStyleCnt="0"/>
      <dgm:spPr/>
    </dgm:pt>
    <dgm:pt modelId="{36840547-6DA6-9447-B570-04BCEE890CB8}" type="pres">
      <dgm:prSet presAssocID="{7E1DA52B-240D-A540-B0EC-B9AE790592BA}" presName="Name13" presStyleLbl="parChTrans1D2" presStyleIdx="4" presStyleCnt="8"/>
      <dgm:spPr/>
    </dgm:pt>
    <dgm:pt modelId="{3A08AC47-4E33-DF4B-A129-39774F1BC408}" type="pres">
      <dgm:prSet presAssocID="{4D949069-550C-C940-9455-D7F7CB0A5870}" presName="childText" presStyleLbl="bgAcc1" presStyleIdx="4" presStyleCnt="8">
        <dgm:presLayoutVars>
          <dgm:bulletEnabled val="1"/>
        </dgm:presLayoutVars>
      </dgm:prSet>
      <dgm:spPr/>
    </dgm:pt>
    <dgm:pt modelId="{C6DA8071-4B90-3E4D-A852-BDC40596DADE}" type="pres">
      <dgm:prSet presAssocID="{417D622E-6D40-374E-9D0C-22F9061CC5F6}" presName="Name13" presStyleLbl="parChTrans1D2" presStyleIdx="5" presStyleCnt="8"/>
      <dgm:spPr/>
    </dgm:pt>
    <dgm:pt modelId="{CABD1583-B835-8E42-88FD-0FA63267DFA0}" type="pres">
      <dgm:prSet presAssocID="{DF7D32B5-E2F1-4645-9287-4174B2AD380F}" presName="childText" presStyleLbl="bgAcc1" presStyleIdx="5" presStyleCnt="8">
        <dgm:presLayoutVars>
          <dgm:bulletEnabled val="1"/>
        </dgm:presLayoutVars>
      </dgm:prSet>
      <dgm:spPr/>
    </dgm:pt>
    <dgm:pt modelId="{43D287AB-4904-7C42-B6A1-147F0BCD6D08}" type="pres">
      <dgm:prSet presAssocID="{2AEECC97-6BE3-2B47-8FBC-FEE0DECA5BAE}" presName="root" presStyleCnt="0"/>
      <dgm:spPr/>
    </dgm:pt>
    <dgm:pt modelId="{8F075053-CD29-4A47-B95F-61281D3C7147}" type="pres">
      <dgm:prSet presAssocID="{2AEECC97-6BE3-2B47-8FBC-FEE0DECA5BAE}" presName="rootComposite" presStyleCnt="0"/>
      <dgm:spPr/>
    </dgm:pt>
    <dgm:pt modelId="{B90E950A-E459-6342-AAC1-9393760DEA1C}" type="pres">
      <dgm:prSet presAssocID="{2AEECC97-6BE3-2B47-8FBC-FEE0DECA5BAE}" presName="rootText" presStyleLbl="node1" presStyleIdx="3" presStyleCnt="4"/>
      <dgm:spPr/>
    </dgm:pt>
    <dgm:pt modelId="{6956E02D-A073-474A-8C1C-EF0BA880E97B}" type="pres">
      <dgm:prSet presAssocID="{2AEECC97-6BE3-2B47-8FBC-FEE0DECA5BAE}" presName="rootConnector" presStyleLbl="node1" presStyleIdx="3" presStyleCnt="4"/>
      <dgm:spPr/>
    </dgm:pt>
    <dgm:pt modelId="{451DFDF6-F876-3C4C-A228-47DE8A91D55A}" type="pres">
      <dgm:prSet presAssocID="{2AEECC97-6BE3-2B47-8FBC-FEE0DECA5BAE}" presName="childShape" presStyleCnt="0"/>
      <dgm:spPr/>
    </dgm:pt>
    <dgm:pt modelId="{7099AC1B-3F32-8D47-B0D6-3792F288DF4D}" type="pres">
      <dgm:prSet presAssocID="{3C3F49FB-528D-F44C-9F56-7F77FD2E0AD1}" presName="Name13" presStyleLbl="parChTrans1D2" presStyleIdx="6" presStyleCnt="8"/>
      <dgm:spPr/>
    </dgm:pt>
    <dgm:pt modelId="{BCF17A7B-2EC7-4C4C-B902-51A7128FBDF4}" type="pres">
      <dgm:prSet presAssocID="{485A9840-5DD4-8449-997E-DE54A1D058FD}" presName="childText" presStyleLbl="bgAcc1" presStyleIdx="6" presStyleCnt="8">
        <dgm:presLayoutVars>
          <dgm:bulletEnabled val="1"/>
        </dgm:presLayoutVars>
      </dgm:prSet>
      <dgm:spPr/>
    </dgm:pt>
    <dgm:pt modelId="{8F295A69-615C-DE4A-85C2-CBC2012DF51D}" type="pres">
      <dgm:prSet presAssocID="{446415D4-5C09-314C-9D7F-23298468F38C}" presName="Name13" presStyleLbl="parChTrans1D2" presStyleIdx="7" presStyleCnt="8"/>
      <dgm:spPr/>
    </dgm:pt>
    <dgm:pt modelId="{910D643F-89F0-1446-B994-717E9BF2E277}" type="pres">
      <dgm:prSet presAssocID="{8C82218E-7114-614D-8053-E93851DFFECD}" presName="childText" presStyleLbl="bgAcc1" presStyleIdx="7" presStyleCnt="8">
        <dgm:presLayoutVars>
          <dgm:bulletEnabled val="1"/>
        </dgm:presLayoutVars>
      </dgm:prSet>
      <dgm:spPr/>
    </dgm:pt>
  </dgm:ptLst>
  <dgm:cxnLst>
    <dgm:cxn modelId="{8A86F609-E330-D940-BBAF-A8B5A16B9219}" type="presOf" srcId="{EB39D1E1-7344-9643-B5DF-8DB9126A2566}" destId="{DA817688-EF33-984E-942D-38412681295A}" srcOrd="0" destOrd="0" presId="urn:microsoft.com/office/officeart/2005/8/layout/hierarchy3"/>
    <dgm:cxn modelId="{A4B2D70E-9A52-2242-A900-F92465FD2A39}" type="presOf" srcId="{3DD802EB-4FA8-7C4A-BA85-1AD291351BD9}" destId="{4C338CE0-EE3E-7D42-B47B-7C66D566A3ED}" srcOrd="0" destOrd="0" presId="urn:microsoft.com/office/officeart/2005/8/layout/hierarchy3"/>
    <dgm:cxn modelId="{729C880F-16ED-8344-A5B2-5D9853A84B2B}" type="presOf" srcId="{C1A4417F-34FD-9B4E-96A9-A4FB85A22AA0}" destId="{DC194CBF-905F-F141-969D-2E85C7CF8148}" srcOrd="0" destOrd="0" presId="urn:microsoft.com/office/officeart/2005/8/layout/hierarchy3"/>
    <dgm:cxn modelId="{FC6A3316-42D5-664F-839A-A2CFA9DDF628}" srcId="{A49291C4-766F-EA41-8581-D899216ECD91}" destId="{4DBCE5E6-AD35-F24B-9DE1-2A2DA4155B50}" srcOrd="0" destOrd="0" parTransId="{0AC2588A-E310-3E47-8703-0B28F11E34F9}" sibTransId="{059354E3-CF70-024D-818E-FD9EB2269322}"/>
    <dgm:cxn modelId="{67118C22-61DB-8345-A66F-278D0EB77AFF}" srcId="{2AEECC97-6BE3-2B47-8FBC-FEE0DECA5BAE}" destId="{8C82218E-7114-614D-8053-E93851DFFECD}" srcOrd="1" destOrd="0" parTransId="{446415D4-5C09-314C-9D7F-23298468F38C}" sibTransId="{51FA10B6-F993-8745-93DA-70B4222446E9}"/>
    <dgm:cxn modelId="{AAA9D130-22A0-5740-A3DA-DEE5A4F813B0}" type="presOf" srcId="{A49291C4-766F-EA41-8581-D899216ECD91}" destId="{9FACA1DA-1F2E-F340-A915-13C44B8A41F4}" srcOrd="0" destOrd="0" presId="urn:microsoft.com/office/officeart/2005/8/layout/hierarchy3"/>
    <dgm:cxn modelId="{01DF9034-A860-9D4E-8373-E1CF166369F4}" srcId="{2AEECC97-6BE3-2B47-8FBC-FEE0DECA5BAE}" destId="{485A9840-5DD4-8449-997E-DE54A1D058FD}" srcOrd="0" destOrd="0" parTransId="{3C3F49FB-528D-F44C-9F56-7F77FD2E0AD1}" sibTransId="{A951AABF-4F79-FD48-B127-89B5F4ABAF4E}"/>
    <dgm:cxn modelId="{F1332635-8632-2546-B143-116E0770CE29}" type="presOf" srcId="{417D622E-6D40-374E-9D0C-22F9061CC5F6}" destId="{C6DA8071-4B90-3E4D-A852-BDC40596DADE}" srcOrd="0" destOrd="0" presId="urn:microsoft.com/office/officeart/2005/8/layout/hierarchy3"/>
    <dgm:cxn modelId="{51820336-B5B7-924F-AA8F-0F0F665143BF}" srcId="{A952EBF6-8E6B-1144-A04A-33FDA32E0178}" destId="{8B8828A7-B148-8A46-8BA8-8599091FF7AA}" srcOrd="1" destOrd="0" parTransId="{00CF25D1-23D3-5C4F-853D-CA36DD91EA8E}" sibTransId="{963AC18C-A9BD-084E-8C49-14157A7A4099}"/>
    <dgm:cxn modelId="{6718D03E-58C7-9443-A7D1-C7EB437279DA}" srcId="{A952EBF6-8E6B-1144-A04A-33FDA32E0178}" destId="{2AEECC97-6BE3-2B47-8FBC-FEE0DECA5BAE}" srcOrd="3" destOrd="0" parTransId="{B1F54F8B-0741-E746-8D57-CBA7F5034295}" sibTransId="{BF5928B6-8B7A-134C-A56B-7725BD62FB3E}"/>
    <dgm:cxn modelId="{FE65D34B-9E14-F44D-B971-228F2F607D09}" srcId="{3DD802EB-4FA8-7C4A-BA85-1AD291351BD9}" destId="{DF7D32B5-E2F1-4645-9287-4174B2AD380F}" srcOrd="1" destOrd="0" parTransId="{417D622E-6D40-374E-9D0C-22F9061CC5F6}" sibTransId="{182484A5-A922-8443-BE8F-4F9DD127831C}"/>
    <dgm:cxn modelId="{1ECD7651-CC34-4F48-B397-3BCA65E6F839}" type="presOf" srcId="{446415D4-5C09-314C-9D7F-23298468F38C}" destId="{8F295A69-615C-DE4A-85C2-CBC2012DF51D}" srcOrd="0" destOrd="0" presId="urn:microsoft.com/office/officeart/2005/8/layout/hierarchy3"/>
    <dgm:cxn modelId="{B701EA61-6B64-984B-B76F-AF98AC800281}" srcId="{8B8828A7-B148-8A46-8BA8-8599091FF7AA}" destId="{6B18BD5A-FD06-7D4A-B26E-B18A07D0553E}" srcOrd="0" destOrd="0" parTransId="{FE6DBBA0-ECF4-A84F-B301-2D30F09C38A3}" sibTransId="{6387C76D-BCC4-4A42-AB87-1BAB982B521F}"/>
    <dgm:cxn modelId="{98839D66-C102-1742-96DF-9EFBA0210083}" srcId="{A952EBF6-8E6B-1144-A04A-33FDA32E0178}" destId="{A49291C4-766F-EA41-8581-D899216ECD91}" srcOrd="0" destOrd="0" parTransId="{3BEA65A2-B75F-D74C-8310-3B2376E341C7}" sibTransId="{9AF95194-9B4A-0B4D-A473-3B3C59A7D024}"/>
    <dgm:cxn modelId="{C9BC4A72-C2B2-4844-AFF8-5D827F59701E}" type="presOf" srcId="{D7082832-8B6B-C248-9BEE-1387270CE347}" destId="{CDFB5D8B-917C-2445-ADD3-F740BD9A5338}" srcOrd="0" destOrd="0" presId="urn:microsoft.com/office/officeart/2005/8/layout/hierarchy3"/>
    <dgm:cxn modelId="{F030E177-E47C-3443-B1EF-98EFAC52A899}" type="presOf" srcId="{A49291C4-766F-EA41-8581-D899216ECD91}" destId="{25F0FDB5-35C1-9746-91B9-3CD013BCEC83}" srcOrd="1" destOrd="0" presId="urn:microsoft.com/office/officeart/2005/8/layout/hierarchy3"/>
    <dgm:cxn modelId="{33371978-ADDB-AB40-8DFE-3F472142E2B7}" type="presOf" srcId="{B151183F-EBA1-E446-A511-761A0664292E}" destId="{E750F011-BD29-FB4A-8B19-5528D6EB5029}" srcOrd="0" destOrd="0" presId="urn:microsoft.com/office/officeart/2005/8/layout/hierarchy3"/>
    <dgm:cxn modelId="{F417297D-0C8E-6F43-832A-9828DE1F883C}" srcId="{A49291C4-766F-EA41-8581-D899216ECD91}" destId="{B151183F-EBA1-E446-A511-761A0664292E}" srcOrd="1" destOrd="0" parTransId="{EB39D1E1-7344-9643-B5DF-8DB9126A2566}" sibTransId="{F8CF22EB-9B8D-7F4F-9E73-D61EA5E621AC}"/>
    <dgm:cxn modelId="{AB11EE80-A429-4646-A0FC-EB804C252B63}" type="presOf" srcId="{DF7D32B5-E2F1-4645-9287-4174B2AD380F}" destId="{CABD1583-B835-8E42-88FD-0FA63267DFA0}" srcOrd="0" destOrd="0" presId="urn:microsoft.com/office/officeart/2005/8/layout/hierarchy3"/>
    <dgm:cxn modelId="{A402DC8A-048E-7C43-A13B-0A0AD42D0BD8}" type="presOf" srcId="{FE6DBBA0-ECF4-A84F-B301-2D30F09C38A3}" destId="{4C27D53A-8E34-6A47-8AD6-EB629AD39492}" srcOrd="0" destOrd="0" presId="urn:microsoft.com/office/officeart/2005/8/layout/hierarchy3"/>
    <dgm:cxn modelId="{1EFF7299-D08B-8749-8B9E-4BAEBBE4129C}" srcId="{3DD802EB-4FA8-7C4A-BA85-1AD291351BD9}" destId="{4D949069-550C-C940-9455-D7F7CB0A5870}" srcOrd="0" destOrd="0" parTransId="{7E1DA52B-240D-A540-B0EC-B9AE790592BA}" sibTransId="{40A89F01-6550-F748-A634-E030D22AADB1}"/>
    <dgm:cxn modelId="{7057F9AA-EA51-0E47-9301-1929289ADC71}" type="presOf" srcId="{3C3F49FB-528D-F44C-9F56-7F77FD2E0AD1}" destId="{7099AC1B-3F32-8D47-B0D6-3792F288DF4D}" srcOrd="0" destOrd="0" presId="urn:microsoft.com/office/officeart/2005/8/layout/hierarchy3"/>
    <dgm:cxn modelId="{76C400AF-A180-434B-ABF5-C8DF0C7ED0A6}" type="presOf" srcId="{8B8828A7-B148-8A46-8BA8-8599091FF7AA}" destId="{B0F3E7F4-079A-5847-835A-BB09566C2EFB}" srcOrd="0" destOrd="0" presId="urn:microsoft.com/office/officeart/2005/8/layout/hierarchy3"/>
    <dgm:cxn modelId="{8382FDB3-E8C3-F748-9CCC-FB2B71AD2555}" type="presOf" srcId="{4D949069-550C-C940-9455-D7F7CB0A5870}" destId="{3A08AC47-4E33-DF4B-A129-39774F1BC408}" srcOrd="0" destOrd="0" presId="urn:microsoft.com/office/officeart/2005/8/layout/hierarchy3"/>
    <dgm:cxn modelId="{A01106CC-4664-8A44-A1A4-70DBDC7CB33B}" srcId="{8B8828A7-B148-8A46-8BA8-8599091FF7AA}" destId="{C1A4417F-34FD-9B4E-96A9-A4FB85A22AA0}" srcOrd="1" destOrd="0" parTransId="{D7082832-8B6B-C248-9BEE-1387270CE347}" sibTransId="{C1CBD150-017B-854B-B2F6-D938DAAAE29E}"/>
    <dgm:cxn modelId="{F46726CC-EA55-B848-8803-B0D7A501E520}" type="presOf" srcId="{0AC2588A-E310-3E47-8703-0B28F11E34F9}" destId="{BA8F7623-5EBA-984E-A7E0-1D4D4D140BEA}" srcOrd="0" destOrd="0" presId="urn:microsoft.com/office/officeart/2005/8/layout/hierarchy3"/>
    <dgm:cxn modelId="{A338F7CF-F6BB-E648-8BBB-65D28A43B637}" type="presOf" srcId="{8B8828A7-B148-8A46-8BA8-8599091FF7AA}" destId="{42153661-36FA-7649-8800-CD1C70CC0C9D}" srcOrd="1" destOrd="0" presId="urn:microsoft.com/office/officeart/2005/8/layout/hierarchy3"/>
    <dgm:cxn modelId="{6C8A88D9-034C-C046-A758-50A544D3074D}" type="presOf" srcId="{4DBCE5E6-AD35-F24B-9DE1-2A2DA4155B50}" destId="{137E6EC5-A0D1-104E-BFB0-CBF3D8A004D0}" srcOrd="0" destOrd="0" presId="urn:microsoft.com/office/officeart/2005/8/layout/hierarchy3"/>
    <dgm:cxn modelId="{D192ECDE-6BCC-604A-9414-671CAD1C5F42}" type="presOf" srcId="{3DD802EB-4FA8-7C4A-BA85-1AD291351BD9}" destId="{4C0E692D-C056-9E40-80B8-FB60CAF21733}" srcOrd="1" destOrd="0" presId="urn:microsoft.com/office/officeart/2005/8/layout/hierarchy3"/>
    <dgm:cxn modelId="{BB05F9E2-8DD7-3C45-9B21-89A52753E863}" type="presOf" srcId="{8C82218E-7114-614D-8053-E93851DFFECD}" destId="{910D643F-89F0-1446-B994-717E9BF2E277}" srcOrd="0" destOrd="0" presId="urn:microsoft.com/office/officeart/2005/8/layout/hierarchy3"/>
    <dgm:cxn modelId="{C1933AE8-F8FD-B047-82EE-5E4C4A008EF5}" srcId="{A952EBF6-8E6B-1144-A04A-33FDA32E0178}" destId="{3DD802EB-4FA8-7C4A-BA85-1AD291351BD9}" srcOrd="2" destOrd="0" parTransId="{BB8D22FF-988B-B043-9DDD-9114D1E56B30}" sibTransId="{C33D2C49-61DB-5E44-9D1C-363F1B39810E}"/>
    <dgm:cxn modelId="{518FEFEF-2EB4-8F49-BE33-514B5703FBAD}" type="presOf" srcId="{7E1DA52B-240D-A540-B0EC-B9AE790592BA}" destId="{36840547-6DA6-9447-B570-04BCEE890CB8}" srcOrd="0" destOrd="0" presId="urn:microsoft.com/office/officeart/2005/8/layout/hierarchy3"/>
    <dgm:cxn modelId="{B92FF8F0-B0E4-AA44-B2CA-9A2D716B7725}" type="presOf" srcId="{2AEECC97-6BE3-2B47-8FBC-FEE0DECA5BAE}" destId="{6956E02D-A073-474A-8C1C-EF0BA880E97B}" srcOrd="1" destOrd="0" presId="urn:microsoft.com/office/officeart/2005/8/layout/hierarchy3"/>
    <dgm:cxn modelId="{D9F121F1-0E50-2C41-AE66-104835A6D046}" type="presOf" srcId="{485A9840-5DD4-8449-997E-DE54A1D058FD}" destId="{BCF17A7B-2EC7-4C4C-B902-51A7128FBDF4}" srcOrd="0" destOrd="0" presId="urn:microsoft.com/office/officeart/2005/8/layout/hierarchy3"/>
    <dgm:cxn modelId="{FADD24FE-1F34-5C41-B55C-1A92BA1EA16D}" type="presOf" srcId="{2AEECC97-6BE3-2B47-8FBC-FEE0DECA5BAE}" destId="{B90E950A-E459-6342-AAC1-9393760DEA1C}" srcOrd="0" destOrd="0" presId="urn:microsoft.com/office/officeart/2005/8/layout/hierarchy3"/>
    <dgm:cxn modelId="{F94180FE-991D-A942-8EB4-7331A1F77E1A}" type="presOf" srcId="{A952EBF6-8E6B-1144-A04A-33FDA32E0178}" destId="{F9CB7F03-41A8-0646-ACC4-31612AD64CF2}" srcOrd="0" destOrd="0" presId="urn:microsoft.com/office/officeart/2005/8/layout/hierarchy3"/>
    <dgm:cxn modelId="{5F84B5FE-50A0-A54F-958F-7A6F22375D97}" type="presOf" srcId="{6B18BD5A-FD06-7D4A-B26E-B18A07D0553E}" destId="{EAF3122B-154C-5844-B55B-D2E421DF64DF}" srcOrd="0" destOrd="0" presId="urn:microsoft.com/office/officeart/2005/8/layout/hierarchy3"/>
    <dgm:cxn modelId="{E4D794EF-BABF-8849-A72C-A950CA37CA75}" type="presParOf" srcId="{F9CB7F03-41A8-0646-ACC4-31612AD64CF2}" destId="{CEABD01E-7A11-5A43-8330-40A79EBC3BC2}" srcOrd="0" destOrd="0" presId="urn:microsoft.com/office/officeart/2005/8/layout/hierarchy3"/>
    <dgm:cxn modelId="{78E8B8EF-0024-4444-B9AD-DD31009567E2}" type="presParOf" srcId="{CEABD01E-7A11-5A43-8330-40A79EBC3BC2}" destId="{99C35BD7-CFC1-E94D-BA0C-E63EFE677611}" srcOrd="0" destOrd="0" presId="urn:microsoft.com/office/officeart/2005/8/layout/hierarchy3"/>
    <dgm:cxn modelId="{479C6B70-D9A3-FF47-9BA6-001099F45A25}" type="presParOf" srcId="{99C35BD7-CFC1-E94D-BA0C-E63EFE677611}" destId="{9FACA1DA-1F2E-F340-A915-13C44B8A41F4}" srcOrd="0" destOrd="0" presId="urn:microsoft.com/office/officeart/2005/8/layout/hierarchy3"/>
    <dgm:cxn modelId="{734A86EF-DF92-1E42-B603-81011FDC8AB5}" type="presParOf" srcId="{99C35BD7-CFC1-E94D-BA0C-E63EFE677611}" destId="{25F0FDB5-35C1-9746-91B9-3CD013BCEC83}" srcOrd="1" destOrd="0" presId="urn:microsoft.com/office/officeart/2005/8/layout/hierarchy3"/>
    <dgm:cxn modelId="{7555621F-AD6A-944C-8723-D76941CC9A1E}" type="presParOf" srcId="{CEABD01E-7A11-5A43-8330-40A79EBC3BC2}" destId="{1AC9EDD0-3384-DE4D-8C82-C1F3B1198967}" srcOrd="1" destOrd="0" presId="urn:microsoft.com/office/officeart/2005/8/layout/hierarchy3"/>
    <dgm:cxn modelId="{0605BE49-C727-474E-AB83-FC52E20D11AF}" type="presParOf" srcId="{1AC9EDD0-3384-DE4D-8C82-C1F3B1198967}" destId="{BA8F7623-5EBA-984E-A7E0-1D4D4D140BEA}" srcOrd="0" destOrd="0" presId="urn:microsoft.com/office/officeart/2005/8/layout/hierarchy3"/>
    <dgm:cxn modelId="{0C7C0809-FFC5-B34F-8BC9-C8CC25636928}" type="presParOf" srcId="{1AC9EDD0-3384-DE4D-8C82-C1F3B1198967}" destId="{137E6EC5-A0D1-104E-BFB0-CBF3D8A004D0}" srcOrd="1" destOrd="0" presId="urn:microsoft.com/office/officeart/2005/8/layout/hierarchy3"/>
    <dgm:cxn modelId="{9CAF925F-272C-FC42-8A3D-FBB5D4CEF62F}" type="presParOf" srcId="{1AC9EDD0-3384-DE4D-8C82-C1F3B1198967}" destId="{DA817688-EF33-984E-942D-38412681295A}" srcOrd="2" destOrd="0" presId="urn:microsoft.com/office/officeart/2005/8/layout/hierarchy3"/>
    <dgm:cxn modelId="{1CC51E57-36E0-AA4D-BF48-3E0D4334FDE4}" type="presParOf" srcId="{1AC9EDD0-3384-DE4D-8C82-C1F3B1198967}" destId="{E750F011-BD29-FB4A-8B19-5528D6EB5029}" srcOrd="3" destOrd="0" presId="urn:microsoft.com/office/officeart/2005/8/layout/hierarchy3"/>
    <dgm:cxn modelId="{634C40FB-5419-224A-A3C2-BE3368F4130F}" type="presParOf" srcId="{F9CB7F03-41A8-0646-ACC4-31612AD64CF2}" destId="{110541D6-F66D-2E4C-A169-00F4B15F6D2F}" srcOrd="1" destOrd="0" presId="urn:microsoft.com/office/officeart/2005/8/layout/hierarchy3"/>
    <dgm:cxn modelId="{E02E09FD-CACA-D443-8663-83F06D3DD088}" type="presParOf" srcId="{110541D6-F66D-2E4C-A169-00F4B15F6D2F}" destId="{EB0909EC-E146-1F4C-8BFE-45AF2966A1B9}" srcOrd="0" destOrd="0" presId="urn:microsoft.com/office/officeart/2005/8/layout/hierarchy3"/>
    <dgm:cxn modelId="{172DEC5B-CB40-B84A-BEE3-3304FF3BEE15}" type="presParOf" srcId="{EB0909EC-E146-1F4C-8BFE-45AF2966A1B9}" destId="{B0F3E7F4-079A-5847-835A-BB09566C2EFB}" srcOrd="0" destOrd="0" presId="urn:microsoft.com/office/officeart/2005/8/layout/hierarchy3"/>
    <dgm:cxn modelId="{7C91ACEE-B73B-5541-BE50-0B96719258FD}" type="presParOf" srcId="{EB0909EC-E146-1F4C-8BFE-45AF2966A1B9}" destId="{42153661-36FA-7649-8800-CD1C70CC0C9D}" srcOrd="1" destOrd="0" presId="urn:microsoft.com/office/officeart/2005/8/layout/hierarchy3"/>
    <dgm:cxn modelId="{26FCA4E3-C0DF-774B-955E-EC188E07FFEB}" type="presParOf" srcId="{110541D6-F66D-2E4C-A169-00F4B15F6D2F}" destId="{4433FF9C-2738-A640-B14F-21ED2BA025CE}" srcOrd="1" destOrd="0" presId="urn:microsoft.com/office/officeart/2005/8/layout/hierarchy3"/>
    <dgm:cxn modelId="{93342138-BE9D-9640-BD2D-1E2D4F3CEF02}" type="presParOf" srcId="{4433FF9C-2738-A640-B14F-21ED2BA025CE}" destId="{4C27D53A-8E34-6A47-8AD6-EB629AD39492}" srcOrd="0" destOrd="0" presId="urn:microsoft.com/office/officeart/2005/8/layout/hierarchy3"/>
    <dgm:cxn modelId="{AA7B59A7-B0FE-C248-91CD-F820440B8A26}" type="presParOf" srcId="{4433FF9C-2738-A640-B14F-21ED2BA025CE}" destId="{EAF3122B-154C-5844-B55B-D2E421DF64DF}" srcOrd="1" destOrd="0" presId="urn:microsoft.com/office/officeart/2005/8/layout/hierarchy3"/>
    <dgm:cxn modelId="{61190677-1FA5-0A41-870D-5C0E69DB2AE8}" type="presParOf" srcId="{4433FF9C-2738-A640-B14F-21ED2BA025CE}" destId="{CDFB5D8B-917C-2445-ADD3-F740BD9A5338}" srcOrd="2" destOrd="0" presId="urn:microsoft.com/office/officeart/2005/8/layout/hierarchy3"/>
    <dgm:cxn modelId="{7FC03CC7-2EA3-1D49-B83E-A31AEFF4A5B6}" type="presParOf" srcId="{4433FF9C-2738-A640-B14F-21ED2BA025CE}" destId="{DC194CBF-905F-F141-969D-2E85C7CF8148}" srcOrd="3" destOrd="0" presId="urn:microsoft.com/office/officeart/2005/8/layout/hierarchy3"/>
    <dgm:cxn modelId="{00698285-3511-F942-A4B2-47A5729B2BBB}" type="presParOf" srcId="{F9CB7F03-41A8-0646-ACC4-31612AD64CF2}" destId="{CBBF2AFD-A008-AA48-9D1B-7C6D02BC89D1}" srcOrd="2" destOrd="0" presId="urn:microsoft.com/office/officeart/2005/8/layout/hierarchy3"/>
    <dgm:cxn modelId="{2760AF68-A89D-964D-95D6-CF817A0869E9}" type="presParOf" srcId="{CBBF2AFD-A008-AA48-9D1B-7C6D02BC89D1}" destId="{51088B81-9BC6-524C-99BF-41FFC926B123}" srcOrd="0" destOrd="0" presId="urn:microsoft.com/office/officeart/2005/8/layout/hierarchy3"/>
    <dgm:cxn modelId="{79E83A3F-8713-D14D-93CE-C1D822E03FB9}" type="presParOf" srcId="{51088B81-9BC6-524C-99BF-41FFC926B123}" destId="{4C338CE0-EE3E-7D42-B47B-7C66D566A3ED}" srcOrd="0" destOrd="0" presId="urn:microsoft.com/office/officeart/2005/8/layout/hierarchy3"/>
    <dgm:cxn modelId="{E2AD24E9-FA9B-944B-BA60-14DE59FB8A54}" type="presParOf" srcId="{51088B81-9BC6-524C-99BF-41FFC926B123}" destId="{4C0E692D-C056-9E40-80B8-FB60CAF21733}" srcOrd="1" destOrd="0" presId="urn:microsoft.com/office/officeart/2005/8/layout/hierarchy3"/>
    <dgm:cxn modelId="{E32E4D62-C6E6-6D41-B379-4288E3383C18}" type="presParOf" srcId="{CBBF2AFD-A008-AA48-9D1B-7C6D02BC89D1}" destId="{1D306D93-5A46-654D-BA03-32A223992D26}" srcOrd="1" destOrd="0" presId="urn:microsoft.com/office/officeart/2005/8/layout/hierarchy3"/>
    <dgm:cxn modelId="{089AC5BA-A0D1-4D45-B63D-09D279CCE083}" type="presParOf" srcId="{1D306D93-5A46-654D-BA03-32A223992D26}" destId="{36840547-6DA6-9447-B570-04BCEE890CB8}" srcOrd="0" destOrd="0" presId="urn:microsoft.com/office/officeart/2005/8/layout/hierarchy3"/>
    <dgm:cxn modelId="{B68D953D-FBDF-FF48-9D8D-134F598C193B}" type="presParOf" srcId="{1D306D93-5A46-654D-BA03-32A223992D26}" destId="{3A08AC47-4E33-DF4B-A129-39774F1BC408}" srcOrd="1" destOrd="0" presId="urn:microsoft.com/office/officeart/2005/8/layout/hierarchy3"/>
    <dgm:cxn modelId="{54FE15F0-7A52-B042-90AF-84AFDADFCC2E}" type="presParOf" srcId="{1D306D93-5A46-654D-BA03-32A223992D26}" destId="{C6DA8071-4B90-3E4D-A852-BDC40596DADE}" srcOrd="2" destOrd="0" presId="urn:microsoft.com/office/officeart/2005/8/layout/hierarchy3"/>
    <dgm:cxn modelId="{A7F70139-2E2A-7146-9C24-5BF4E83CD25E}" type="presParOf" srcId="{1D306D93-5A46-654D-BA03-32A223992D26}" destId="{CABD1583-B835-8E42-88FD-0FA63267DFA0}" srcOrd="3" destOrd="0" presId="urn:microsoft.com/office/officeart/2005/8/layout/hierarchy3"/>
    <dgm:cxn modelId="{90B4FFE2-64BA-E748-950A-4DC746ED5F04}" type="presParOf" srcId="{F9CB7F03-41A8-0646-ACC4-31612AD64CF2}" destId="{43D287AB-4904-7C42-B6A1-147F0BCD6D08}" srcOrd="3" destOrd="0" presId="urn:microsoft.com/office/officeart/2005/8/layout/hierarchy3"/>
    <dgm:cxn modelId="{9500F363-2A82-EB4F-9011-F4164BA276C5}" type="presParOf" srcId="{43D287AB-4904-7C42-B6A1-147F0BCD6D08}" destId="{8F075053-CD29-4A47-B95F-61281D3C7147}" srcOrd="0" destOrd="0" presId="urn:microsoft.com/office/officeart/2005/8/layout/hierarchy3"/>
    <dgm:cxn modelId="{BAA948AB-1050-0840-8758-4E599AEB048C}" type="presParOf" srcId="{8F075053-CD29-4A47-B95F-61281D3C7147}" destId="{B90E950A-E459-6342-AAC1-9393760DEA1C}" srcOrd="0" destOrd="0" presId="urn:microsoft.com/office/officeart/2005/8/layout/hierarchy3"/>
    <dgm:cxn modelId="{69695425-3DA3-FE4F-A1F7-64EB2FBE4D2B}" type="presParOf" srcId="{8F075053-CD29-4A47-B95F-61281D3C7147}" destId="{6956E02D-A073-474A-8C1C-EF0BA880E97B}" srcOrd="1" destOrd="0" presId="urn:microsoft.com/office/officeart/2005/8/layout/hierarchy3"/>
    <dgm:cxn modelId="{B3FFD354-BA87-1B43-B6BB-43809B4C7ED5}" type="presParOf" srcId="{43D287AB-4904-7C42-B6A1-147F0BCD6D08}" destId="{451DFDF6-F876-3C4C-A228-47DE8A91D55A}" srcOrd="1" destOrd="0" presId="urn:microsoft.com/office/officeart/2005/8/layout/hierarchy3"/>
    <dgm:cxn modelId="{EDCF14D6-985B-B446-8A9B-9140A76FBFAA}" type="presParOf" srcId="{451DFDF6-F876-3C4C-A228-47DE8A91D55A}" destId="{7099AC1B-3F32-8D47-B0D6-3792F288DF4D}" srcOrd="0" destOrd="0" presId="urn:microsoft.com/office/officeart/2005/8/layout/hierarchy3"/>
    <dgm:cxn modelId="{25F6020C-159F-5740-AA47-F0D12E0EF82B}" type="presParOf" srcId="{451DFDF6-F876-3C4C-A228-47DE8A91D55A}" destId="{BCF17A7B-2EC7-4C4C-B902-51A7128FBDF4}" srcOrd="1" destOrd="0" presId="urn:microsoft.com/office/officeart/2005/8/layout/hierarchy3"/>
    <dgm:cxn modelId="{AB95DBC6-C504-FD4D-82C7-8DB1DEAD53F9}" type="presParOf" srcId="{451DFDF6-F876-3C4C-A228-47DE8A91D55A}" destId="{8F295A69-615C-DE4A-85C2-CBC2012DF51D}" srcOrd="2" destOrd="0" presId="urn:microsoft.com/office/officeart/2005/8/layout/hierarchy3"/>
    <dgm:cxn modelId="{63D677C9-B813-6B4E-87D9-0F53A97BCA95}" type="presParOf" srcId="{451DFDF6-F876-3C4C-A228-47DE8A91D55A}" destId="{910D643F-89F0-1446-B994-717E9BF2E277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9305EE-1172-9C4E-AB67-2871F3A245E7}">
      <dsp:nvSpPr>
        <dsp:cNvPr id="0" name=""/>
        <dsp:cNvSpPr/>
      </dsp:nvSpPr>
      <dsp:spPr>
        <a:xfrm>
          <a:off x="2504" y="1421187"/>
          <a:ext cx="1374967" cy="11340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b="0" i="0" kern="1200" dirty="0"/>
            <a:t>predetermined assumption</a:t>
          </a:r>
          <a:endParaRPr lang="en-GB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b="0" i="0" kern="1200" dirty="0"/>
            <a:t>intentionally excluding particular variables</a:t>
          </a:r>
          <a:endParaRPr lang="en-GB" sz="800" kern="1200" dirty="0"/>
        </a:p>
      </dsp:txBody>
      <dsp:txXfrm>
        <a:off x="28602" y="1447285"/>
        <a:ext cx="1322771" cy="838851"/>
      </dsp:txXfrm>
    </dsp:sp>
    <dsp:sp modelId="{C81B94C4-D1D0-994E-9144-AFBAA602DE2A}">
      <dsp:nvSpPr>
        <dsp:cNvPr id="0" name=""/>
        <dsp:cNvSpPr/>
      </dsp:nvSpPr>
      <dsp:spPr>
        <a:xfrm>
          <a:off x="767945" y="1665227"/>
          <a:ext cx="1554829" cy="1554829"/>
        </a:xfrm>
        <a:prstGeom prst="leftCircularArrow">
          <a:avLst>
            <a:gd name="adj1" fmla="val 3400"/>
            <a:gd name="adj2" fmla="val 420885"/>
            <a:gd name="adj3" fmla="val 2196396"/>
            <a:gd name="adj4" fmla="val 9024489"/>
            <a:gd name="adj5" fmla="val 396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3090B1-D429-EE42-93CF-BCCE19077568}">
      <dsp:nvSpPr>
        <dsp:cNvPr id="0" name=""/>
        <dsp:cNvSpPr/>
      </dsp:nvSpPr>
      <dsp:spPr>
        <a:xfrm>
          <a:off x="308053" y="2312235"/>
          <a:ext cx="1222193" cy="4860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Confirmation bias</a:t>
          </a:r>
        </a:p>
      </dsp:txBody>
      <dsp:txXfrm>
        <a:off x="322288" y="2326470"/>
        <a:ext cx="1193723" cy="457556"/>
      </dsp:txXfrm>
    </dsp:sp>
    <dsp:sp modelId="{077C4D1D-CD82-C04B-9726-B84B0B44F9F1}">
      <dsp:nvSpPr>
        <dsp:cNvPr id="0" name=""/>
        <dsp:cNvSpPr/>
      </dsp:nvSpPr>
      <dsp:spPr>
        <a:xfrm>
          <a:off x="1781996" y="1421187"/>
          <a:ext cx="1374967" cy="11340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b="0" i="0" kern="1200" dirty="0"/>
            <a:t>subjectively</a:t>
          </a:r>
          <a:endParaRPr lang="en-GB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b="0" i="0" kern="1200" dirty="0"/>
            <a:t>not a good reflection of the population</a:t>
          </a:r>
          <a:endParaRPr lang="en-GB" sz="800" kern="1200" dirty="0"/>
        </a:p>
      </dsp:txBody>
      <dsp:txXfrm>
        <a:off x="1808094" y="1690298"/>
        <a:ext cx="1322771" cy="838851"/>
      </dsp:txXfrm>
    </dsp:sp>
    <dsp:sp modelId="{70F6347E-7D1B-4241-9E8D-042EE786512D}">
      <dsp:nvSpPr>
        <dsp:cNvPr id="0" name=""/>
        <dsp:cNvSpPr/>
      </dsp:nvSpPr>
      <dsp:spPr>
        <a:xfrm>
          <a:off x="2535978" y="711913"/>
          <a:ext cx="1730519" cy="1730519"/>
        </a:xfrm>
        <a:prstGeom prst="circularArrow">
          <a:avLst>
            <a:gd name="adj1" fmla="val 3055"/>
            <a:gd name="adj2" fmla="val 375078"/>
            <a:gd name="adj3" fmla="val 19449411"/>
            <a:gd name="adj4" fmla="val 12575511"/>
            <a:gd name="adj5" fmla="val 35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9BCDBF-E8FD-124F-AA6F-597F1614461D}">
      <dsp:nvSpPr>
        <dsp:cNvPr id="0" name=""/>
        <dsp:cNvSpPr/>
      </dsp:nvSpPr>
      <dsp:spPr>
        <a:xfrm>
          <a:off x="2087544" y="1178174"/>
          <a:ext cx="1222193" cy="4860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Selection bias</a:t>
          </a:r>
        </a:p>
      </dsp:txBody>
      <dsp:txXfrm>
        <a:off x="2101779" y="1192409"/>
        <a:ext cx="1193723" cy="457556"/>
      </dsp:txXfrm>
    </dsp:sp>
    <dsp:sp modelId="{01B16EB5-7442-F346-B69E-7A8D80C9584F}">
      <dsp:nvSpPr>
        <dsp:cNvPr id="0" name=""/>
        <dsp:cNvSpPr/>
      </dsp:nvSpPr>
      <dsp:spPr>
        <a:xfrm>
          <a:off x="3561487" y="1421187"/>
          <a:ext cx="1374967" cy="11340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 dirty="0"/>
            <a:t>Age: 150</a:t>
          </a:r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kern="1200" dirty="0"/>
            <a:t>Saving account </a:t>
          </a:r>
        </a:p>
      </dsp:txBody>
      <dsp:txXfrm>
        <a:off x="3587585" y="1447285"/>
        <a:ext cx="1322771" cy="838851"/>
      </dsp:txXfrm>
    </dsp:sp>
    <dsp:sp modelId="{B0A559C7-CC51-7344-9DF0-18CEB90AA9BF}">
      <dsp:nvSpPr>
        <dsp:cNvPr id="0" name=""/>
        <dsp:cNvSpPr/>
      </dsp:nvSpPr>
      <dsp:spPr>
        <a:xfrm>
          <a:off x="4326928" y="1665227"/>
          <a:ext cx="1554829" cy="1554829"/>
        </a:xfrm>
        <a:prstGeom prst="leftCircularArrow">
          <a:avLst>
            <a:gd name="adj1" fmla="val 3400"/>
            <a:gd name="adj2" fmla="val 420885"/>
            <a:gd name="adj3" fmla="val 2196396"/>
            <a:gd name="adj4" fmla="val 9024489"/>
            <a:gd name="adj5" fmla="val 396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00179F-03B7-824A-A741-AF37084ED16C}">
      <dsp:nvSpPr>
        <dsp:cNvPr id="0" name=""/>
        <dsp:cNvSpPr/>
      </dsp:nvSpPr>
      <dsp:spPr>
        <a:xfrm>
          <a:off x="3867035" y="2312235"/>
          <a:ext cx="1222193" cy="4860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Outlier</a:t>
          </a:r>
        </a:p>
      </dsp:txBody>
      <dsp:txXfrm>
        <a:off x="3881270" y="2326470"/>
        <a:ext cx="1193723" cy="457556"/>
      </dsp:txXfrm>
    </dsp:sp>
    <dsp:sp modelId="{10519A4D-DB0A-A145-8620-FF8BAC117C6A}">
      <dsp:nvSpPr>
        <dsp:cNvPr id="0" name=""/>
        <dsp:cNvSpPr/>
      </dsp:nvSpPr>
      <dsp:spPr>
        <a:xfrm>
          <a:off x="5340978" y="1421187"/>
          <a:ext cx="1374967" cy="11340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b="0" i="0" kern="1200" dirty="0"/>
            <a:t>Oversimplistic picture of reality</a:t>
          </a:r>
          <a:endParaRPr lang="en-GB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b="0" i="0" kern="1200" dirty="0"/>
            <a:t>overcomplicated</a:t>
          </a:r>
          <a:endParaRPr lang="en-GB" sz="800" kern="1200" dirty="0"/>
        </a:p>
      </dsp:txBody>
      <dsp:txXfrm>
        <a:off x="5367076" y="1690298"/>
        <a:ext cx="1322771" cy="838851"/>
      </dsp:txXfrm>
    </dsp:sp>
    <dsp:sp modelId="{59D83F86-97BD-5840-8D0B-4EEDD1DC1514}">
      <dsp:nvSpPr>
        <dsp:cNvPr id="0" name=""/>
        <dsp:cNvSpPr/>
      </dsp:nvSpPr>
      <dsp:spPr>
        <a:xfrm>
          <a:off x="6094961" y="711913"/>
          <a:ext cx="1730519" cy="1730519"/>
        </a:xfrm>
        <a:prstGeom prst="circularArrow">
          <a:avLst>
            <a:gd name="adj1" fmla="val 3055"/>
            <a:gd name="adj2" fmla="val 375078"/>
            <a:gd name="adj3" fmla="val 19449411"/>
            <a:gd name="adj4" fmla="val 12575511"/>
            <a:gd name="adj5" fmla="val 35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B10AB-8890-754C-951D-88462C39B85D}">
      <dsp:nvSpPr>
        <dsp:cNvPr id="0" name=""/>
        <dsp:cNvSpPr/>
      </dsp:nvSpPr>
      <dsp:spPr>
        <a:xfrm>
          <a:off x="5646527" y="1178174"/>
          <a:ext cx="1222193" cy="4860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Underfit &amp; overfit</a:t>
          </a:r>
        </a:p>
      </dsp:txBody>
      <dsp:txXfrm>
        <a:off x="5660762" y="1192409"/>
        <a:ext cx="1193723" cy="457556"/>
      </dsp:txXfrm>
    </dsp:sp>
    <dsp:sp modelId="{7B74B599-DC41-1F43-8C91-98928906C25B}">
      <dsp:nvSpPr>
        <dsp:cNvPr id="0" name=""/>
        <dsp:cNvSpPr/>
      </dsp:nvSpPr>
      <dsp:spPr>
        <a:xfrm>
          <a:off x="7120470" y="1421187"/>
          <a:ext cx="1374967" cy="113406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t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b="0" i="0" kern="1200" dirty="0"/>
            <a:t>Variable outside the scope of the existing analytical model</a:t>
          </a:r>
          <a:endParaRPr lang="en-GB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800" b="0" i="0" kern="1200" dirty="0"/>
            <a:t>ice cream sales) and the dependent variable (the number of drownings) – wrong assumption</a:t>
          </a:r>
          <a:endParaRPr lang="en-GB" sz="800" kern="1200" dirty="0"/>
        </a:p>
      </dsp:txBody>
      <dsp:txXfrm>
        <a:off x="7146568" y="1447285"/>
        <a:ext cx="1322771" cy="838851"/>
      </dsp:txXfrm>
    </dsp:sp>
    <dsp:sp modelId="{74165270-A65E-C749-B6CE-B67FA6F1A7BF}">
      <dsp:nvSpPr>
        <dsp:cNvPr id="0" name=""/>
        <dsp:cNvSpPr/>
      </dsp:nvSpPr>
      <dsp:spPr>
        <a:xfrm>
          <a:off x="7426018" y="2312235"/>
          <a:ext cx="1222193" cy="4860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575" tIns="19050" rIns="28575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b="0" i="0" kern="1200" dirty="0"/>
            <a:t>Confounding variables</a:t>
          </a:r>
          <a:endParaRPr lang="en-GB" sz="1500" b="0" kern="1200" dirty="0"/>
        </a:p>
      </dsp:txBody>
      <dsp:txXfrm>
        <a:off x="7440253" y="2326470"/>
        <a:ext cx="1193723" cy="4575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2ED1B6-1F91-3F4E-BA92-A8F7DD5B2465}">
      <dsp:nvSpPr>
        <dsp:cNvPr id="0" name=""/>
        <dsp:cNvSpPr/>
      </dsp:nvSpPr>
      <dsp:spPr>
        <a:xfrm>
          <a:off x="3031" y="36543"/>
          <a:ext cx="1378565" cy="6727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Quality decision</a:t>
          </a:r>
        </a:p>
      </dsp:txBody>
      <dsp:txXfrm>
        <a:off x="3031" y="36543"/>
        <a:ext cx="1378565" cy="448513"/>
      </dsp:txXfrm>
    </dsp:sp>
    <dsp:sp modelId="{AE1C765A-1403-E04E-8ACA-143237BDFC52}">
      <dsp:nvSpPr>
        <dsp:cNvPr id="0" name=""/>
        <dsp:cNvSpPr/>
      </dsp:nvSpPr>
      <dsp:spPr>
        <a:xfrm>
          <a:off x="285388" y="485056"/>
          <a:ext cx="1378565" cy="354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i="0" kern="1200" dirty="0"/>
            <a:t>the problem framed effectively for the decision to be made. 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i="0" kern="1200" dirty="0"/>
            <a:t>objective to evaluate a set of possible options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i="0" kern="1200" dirty="0"/>
            <a:t>valuable and “reliable” information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i="0" kern="1200" dirty="0"/>
            <a:t>across an agreed set of metrics or variables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i="0" kern="1200" dirty="0"/>
            <a:t>alternative the most </a:t>
          </a:r>
          <a:r>
            <a:rPr lang="en-GB" sz="1200" b="0" i="0" kern="1200" dirty="0" err="1"/>
            <a:t>favorable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i="0" kern="1200" dirty="0"/>
            <a:t>agree on (and commit to)</a:t>
          </a:r>
          <a:endParaRPr lang="en-GB" sz="1200" kern="1200" dirty="0"/>
        </a:p>
      </dsp:txBody>
      <dsp:txXfrm>
        <a:off x="325765" y="525433"/>
        <a:ext cx="1297811" cy="3461646"/>
      </dsp:txXfrm>
    </dsp:sp>
    <dsp:sp modelId="{FE82376A-91D4-504A-83C4-177A542E0211}">
      <dsp:nvSpPr>
        <dsp:cNvPr id="0" name=""/>
        <dsp:cNvSpPr/>
      </dsp:nvSpPr>
      <dsp:spPr>
        <a:xfrm>
          <a:off x="1590582" y="89188"/>
          <a:ext cx="443049" cy="343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1590582" y="157832"/>
        <a:ext cx="340082" cy="205934"/>
      </dsp:txXfrm>
    </dsp:sp>
    <dsp:sp modelId="{59F850D0-9CEB-4D49-BD57-0EFEF5602FA0}">
      <dsp:nvSpPr>
        <dsp:cNvPr id="0" name=""/>
        <dsp:cNvSpPr/>
      </dsp:nvSpPr>
      <dsp:spPr>
        <a:xfrm>
          <a:off x="2217539" y="36543"/>
          <a:ext cx="1378565" cy="6727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0" kern="1200" dirty="0"/>
            <a:t>Hypothesis Testing</a:t>
          </a:r>
          <a:endParaRPr lang="en-GB" sz="1200" kern="1200" dirty="0"/>
        </a:p>
      </dsp:txBody>
      <dsp:txXfrm>
        <a:off x="2217539" y="36543"/>
        <a:ext cx="1378565" cy="448513"/>
      </dsp:txXfrm>
    </dsp:sp>
    <dsp:sp modelId="{04011C05-61F4-0945-9F39-70235806E3B1}">
      <dsp:nvSpPr>
        <dsp:cNvPr id="0" name=""/>
        <dsp:cNvSpPr/>
      </dsp:nvSpPr>
      <dsp:spPr>
        <a:xfrm>
          <a:off x="2499895" y="485056"/>
          <a:ext cx="1378565" cy="354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i="0" kern="1200" dirty="0"/>
            <a:t>making a prediction (or an assumption) - going to happen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i="0" kern="1200" dirty="0"/>
            <a:t> collecting unbiased information to prove or disprove it,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i="0" kern="1200" dirty="0"/>
            <a:t> evaluation whether or not the information supports the prediction.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GB" sz="1200" kern="1200" dirty="0"/>
        </a:p>
      </dsp:txBody>
      <dsp:txXfrm>
        <a:off x="2540272" y="525433"/>
        <a:ext cx="1297811" cy="3461646"/>
      </dsp:txXfrm>
    </dsp:sp>
    <dsp:sp modelId="{3A39FB9E-34CA-4D49-8AF6-017933C4787B}">
      <dsp:nvSpPr>
        <dsp:cNvPr id="0" name=""/>
        <dsp:cNvSpPr/>
      </dsp:nvSpPr>
      <dsp:spPr>
        <a:xfrm>
          <a:off x="3805089" y="89188"/>
          <a:ext cx="443049" cy="3432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00" kern="1200"/>
        </a:p>
      </dsp:txBody>
      <dsp:txXfrm>
        <a:off x="3805089" y="157832"/>
        <a:ext cx="340082" cy="205934"/>
      </dsp:txXfrm>
    </dsp:sp>
    <dsp:sp modelId="{2284C8C1-3FCF-E84E-9188-D3AE408136D6}">
      <dsp:nvSpPr>
        <dsp:cNvPr id="0" name=""/>
        <dsp:cNvSpPr/>
      </dsp:nvSpPr>
      <dsp:spPr>
        <a:xfrm>
          <a:off x="4432046" y="36543"/>
          <a:ext cx="1378565" cy="6727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b="1" i="0" kern="1200" dirty="0"/>
            <a:t>Five Why’s</a:t>
          </a:r>
          <a:endParaRPr lang="en-GB" sz="1200" kern="1200" dirty="0"/>
        </a:p>
      </dsp:txBody>
      <dsp:txXfrm>
        <a:off x="4432046" y="36543"/>
        <a:ext cx="1378565" cy="448513"/>
      </dsp:txXfrm>
    </dsp:sp>
    <dsp:sp modelId="{2EAE7C56-8D37-5A4E-801E-98AC765AEE3D}">
      <dsp:nvSpPr>
        <dsp:cNvPr id="0" name=""/>
        <dsp:cNvSpPr/>
      </dsp:nvSpPr>
      <dsp:spPr>
        <a:xfrm>
          <a:off x="4714402" y="485056"/>
          <a:ext cx="1378565" cy="3542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i="0" kern="1200" dirty="0"/>
            <a:t>uncover biases in decision-making by boiling everything down to the essentials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i="0" kern="1200" dirty="0"/>
            <a:t>in operations = </a:t>
          </a:r>
          <a:r>
            <a:rPr lang="en-GB" sz="1200" b="1" i="0" kern="1200" dirty="0"/>
            <a:t>root cause</a:t>
          </a:r>
          <a:endParaRPr lang="en-GB" sz="1200" b="1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i="0" kern="1200" dirty="0"/>
            <a:t>in marketing, </a:t>
          </a:r>
          <a:r>
            <a:rPr lang="en-GB" sz="1200" b="1" i="0" kern="1200" dirty="0"/>
            <a:t>the core message</a:t>
          </a:r>
          <a:r>
            <a:rPr lang="en-GB" sz="1200" b="0" i="0" kern="1200" dirty="0"/>
            <a:t>; 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i="0" kern="1200" dirty="0"/>
            <a:t>in sales, the </a:t>
          </a:r>
          <a:r>
            <a:rPr lang="en-GB" sz="1200" b="1" i="0" kern="1200" dirty="0"/>
            <a:t>pitch</a:t>
          </a:r>
          <a:r>
            <a:rPr lang="en-GB" sz="1200" b="0" i="0" kern="1200" dirty="0"/>
            <a:t>, </a:t>
          </a:r>
          <a:endParaRPr lang="en-GB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b="0" i="0" kern="1200" dirty="0"/>
            <a:t>in product development, the </a:t>
          </a:r>
          <a:r>
            <a:rPr lang="en-GB" sz="1200" b="1" i="0" kern="1200" dirty="0"/>
            <a:t>MVP</a:t>
          </a:r>
          <a:r>
            <a:rPr lang="en-GB" sz="1200" b="0" i="0" kern="1200" dirty="0"/>
            <a:t>, etc.</a:t>
          </a:r>
          <a:endParaRPr lang="en-GB" sz="1200" kern="1200" dirty="0"/>
        </a:p>
      </dsp:txBody>
      <dsp:txXfrm>
        <a:off x="4754779" y="525433"/>
        <a:ext cx="1297811" cy="34616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ACA1DA-1F2E-F340-A915-13C44B8A41F4}">
      <dsp:nvSpPr>
        <dsp:cNvPr id="0" name=""/>
        <dsp:cNvSpPr/>
      </dsp:nvSpPr>
      <dsp:spPr>
        <a:xfrm>
          <a:off x="1116" y="909463"/>
          <a:ext cx="1282898" cy="641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/>
            <a:t>Reweighing pre-processing</a:t>
          </a:r>
          <a:endParaRPr lang="en-GB" sz="1300" kern="1200" dirty="0"/>
        </a:p>
      </dsp:txBody>
      <dsp:txXfrm>
        <a:off x="19903" y="928250"/>
        <a:ext cx="1245324" cy="603875"/>
      </dsp:txXfrm>
    </dsp:sp>
    <dsp:sp modelId="{BA8F7623-5EBA-984E-A7E0-1D4D4D140BEA}">
      <dsp:nvSpPr>
        <dsp:cNvPr id="0" name=""/>
        <dsp:cNvSpPr/>
      </dsp:nvSpPr>
      <dsp:spPr>
        <a:xfrm>
          <a:off x="129406" y="1550913"/>
          <a:ext cx="128289" cy="481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086"/>
              </a:lnTo>
              <a:lnTo>
                <a:pt x="128289" y="4810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7E6EC5-A0D1-104E-BFB0-CBF3D8A004D0}">
      <dsp:nvSpPr>
        <dsp:cNvPr id="0" name=""/>
        <dsp:cNvSpPr/>
      </dsp:nvSpPr>
      <dsp:spPr>
        <a:xfrm>
          <a:off x="257695" y="1711275"/>
          <a:ext cx="1026318" cy="641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Weights generation (group, label)</a:t>
          </a:r>
        </a:p>
      </dsp:txBody>
      <dsp:txXfrm>
        <a:off x="276482" y="1730062"/>
        <a:ext cx="988744" cy="603875"/>
      </dsp:txXfrm>
    </dsp:sp>
    <dsp:sp modelId="{DA817688-EF33-984E-942D-38412681295A}">
      <dsp:nvSpPr>
        <dsp:cNvPr id="0" name=""/>
        <dsp:cNvSpPr/>
      </dsp:nvSpPr>
      <dsp:spPr>
        <a:xfrm>
          <a:off x="129406" y="1550913"/>
          <a:ext cx="128289" cy="1282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898"/>
              </a:lnTo>
              <a:lnTo>
                <a:pt x="128289" y="12828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50F011-BD29-FB4A-8B19-5528D6EB5029}">
      <dsp:nvSpPr>
        <dsp:cNvPr id="0" name=""/>
        <dsp:cNvSpPr/>
      </dsp:nvSpPr>
      <dsp:spPr>
        <a:xfrm>
          <a:off x="257695" y="2513086"/>
          <a:ext cx="1026318" cy="641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Fairness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No change values </a:t>
          </a:r>
        </a:p>
      </dsp:txBody>
      <dsp:txXfrm>
        <a:off x="276482" y="2531873"/>
        <a:ext cx="988744" cy="603875"/>
      </dsp:txXfrm>
    </dsp:sp>
    <dsp:sp modelId="{B0F3E7F4-079A-5847-835A-BB09566C2EFB}">
      <dsp:nvSpPr>
        <dsp:cNvPr id="0" name=""/>
        <dsp:cNvSpPr/>
      </dsp:nvSpPr>
      <dsp:spPr>
        <a:xfrm>
          <a:off x="1604739" y="909463"/>
          <a:ext cx="1282898" cy="641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Optimized pre-processing</a:t>
          </a:r>
        </a:p>
      </dsp:txBody>
      <dsp:txXfrm>
        <a:off x="1623526" y="928250"/>
        <a:ext cx="1245324" cy="603875"/>
      </dsp:txXfrm>
    </dsp:sp>
    <dsp:sp modelId="{4C27D53A-8E34-6A47-8AD6-EB629AD39492}">
      <dsp:nvSpPr>
        <dsp:cNvPr id="0" name=""/>
        <dsp:cNvSpPr/>
      </dsp:nvSpPr>
      <dsp:spPr>
        <a:xfrm>
          <a:off x="1733029" y="1550913"/>
          <a:ext cx="128289" cy="481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086"/>
              </a:lnTo>
              <a:lnTo>
                <a:pt x="128289" y="4810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F3122B-154C-5844-B55B-D2E421DF64DF}">
      <dsp:nvSpPr>
        <dsp:cNvPr id="0" name=""/>
        <dsp:cNvSpPr/>
      </dsp:nvSpPr>
      <dsp:spPr>
        <a:xfrm>
          <a:off x="1861318" y="1711275"/>
          <a:ext cx="1026318" cy="641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Learn probabilistic transformation</a:t>
          </a:r>
        </a:p>
      </dsp:txBody>
      <dsp:txXfrm>
        <a:off x="1880105" y="1730062"/>
        <a:ext cx="988744" cy="603875"/>
      </dsp:txXfrm>
    </dsp:sp>
    <dsp:sp modelId="{CDFB5D8B-917C-2445-ADD3-F740BD9A5338}">
      <dsp:nvSpPr>
        <dsp:cNvPr id="0" name=""/>
        <dsp:cNvSpPr/>
      </dsp:nvSpPr>
      <dsp:spPr>
        <a:xfrm>
          <a:off x="1733029" y="1550913"/>
          <a:ext cx="128289" cy="1282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898"/>
              </a:lnTo>
              <a:lnTo>
                <a:pt x="128289" y="12828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194CBF-905F-F141-969D-2E85C7CF8148}">
      <dsp:nvSpPr>
        <dsp:cNvPr id="0" name=""/>
        <dsp:cNvSpPr/>
      </dsp:nvSpPr>
      <dsp:spPr>
        <a:xfrm>
          <a:off x="1861318" y="2513086"/>
          <a:ext cx="1026318" cy="641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Data fidelity constraints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objectives</a:t>
          </a:r>
        </a:p>
      </dsp:txBody>
      <dsp:txXfrm>
        <a:off x="1880105" y="2531873"/>
        <a:ext cx="988744" cy="603875"/>
      </dsp:txXfrm>
    </dsp:sp>
    <dsp:sp modelId="{4C338CE0-EE3E-7D42-B47B-7C66D566A3ED}">
      <dsp:nvSpPr>
        <dsp:cNvPr id="0" name=""/>
        <dsp:cNvSpPr/>
      </dsp:nvSpPr>
      <dsp:spPr>
        <a:xfrm>
          <a:off x="3208362" y="909463"/>
          <a:ext cx="1282898" cy="641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Learning fair representations</a:t>
          </a:r>
        </a:p>
      </dsp:txBody>
      <dsp:txXfrm>
        <a:off x="3227149" y="928250"/>
        <a:ext cx="1245324" cy="603875"/>
      </dsp:txXfrm>
    </dsp:sp>
    <dsp:sp modelId="{36840547-6DA6-9447-B570-04BCEE890CB8}">
      <dsp:nvSpPr>
        <dsp:cNvPr id="0" name=""/>
        <dsp:cNvSpPr/>
      </dsp:nvSpPr>
      <dsp:spPr>
        <a:xfrm>
          <a:off x="3336652" y="1550913"/>
          <a:ext cx="128289" cy="481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086"/>
              </a:lnTo>
              <a:lnTo>
                <a:pt x="128289" y="4810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08AC47-4E33-DF4B-A129-39774F1BC408}">
      <dsp:nvSpPr>
        <dsp:cNvPr id="0" name=""/>
        <dsp:cNvSpPr/>
      </dsp:nvSpPr>
      <dsp:spPr>
        <a:xfrm>
          <a:off x="3464941" y="1711275"/>
          <a:ext cx="1026318" cy="641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Find latent representation (encodes data well)</a:t>
          </a:r>
        </a:p>
      </dsp:txBody>
      <dsp:txXfrm>
        <a:off x="3483728" y="1730062"/>
        <a:ext cx="988744" cy="603875"/>
      </dsp:txXfrm>
    </dsp:sp>
    <dsp:sp modelId="{C6DA8071-4B90-3E4D-A852-BDC40596DADE}">
      <dsp:nvSpPr>
        <dsp:cNvPr id="0" name=""/>
        <dsp:cNvSpPr/>
      </dsp:nvSpPr>
      <dsp:spPr>
        <a:xfrm>
          <a:off x="3336652" y="1550913"/>
          <a:ext cx="128289" cy="1282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898"/>
              </a:lnTo>
              <a:lnTo>
                <a:pt x="128289" y="12828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BD1583-B835-8E42-88FD-0FA63267DFA0}">
      <dsp:nvSpPr>
        <dsp:cNvPr id="0" name=""/>
        <dsp:cNvSpPr/>
      </dsp:nvSpPr>
      <dsp:spPr>
        <a:xfrm>
          <a:off x="3464941" y="2513086"/>
          <a:ext cx="1026318" cy="641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blind information about protected attributes</a:t>
          </a:r>
        </a:p>
      </dsp:txBody>
      <dsp:txXfrm>
        <a:off x="3483728" y="2531873"/>
        <a:ext cx="988744" cy="603875"/>
      </dsp:txXfrm>
    </dsp:sp>
    <dsp:sp modelId="{B90E950A-E459-6342-AAC1-9393760DEA1C}">
      <dsp:nvSpPr>
        <dsp:cNvPr id="0" name=""/>
        <dsp:cNvSpPr/>
      </dsp:nvSpPr>
      <dsp:spPr>
        <a:xfrm>
          <a:off x="4811985" y="909463"/>
          <a:ext cx="1282898" cy="6414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dirty="0"/>
            <a:t>Disparate Impact Remover</a:t>
          </a:r>
        </a:p>
      </dsp:txBody>
      <dsp:txXfrm>
        <a:off x="4830772" y="928250"/>
        <a:ext cx="1245324" cy="603875"/>
      </dsp:txXfrm>
    </dsp:sp>
    <dsp:sp modelId="{7099AC1B-3F32-8D47-B0D6-3792F288DF4D}">
      <dsp:nvSpPr>
        <dsp:cNvPr id="0" name=""/>
        <dsp:cNvSpPr/>
      </dsp:nvSpPr>
      <dsp:spPr>
        <a:xfrm>
          <a:off x="4940275" y="1550913"/>
          <a:ext cx="128289" cy="4810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1086"/>
              </a:lnTo>
              <a:lnTo>
                <a:pt x="128289" y="481086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F17A7B-2EC7-4C4C-B902-51A7128FBDF4}">
      <dsp:nvSpPr>
        <dsp:cNvPr id="0" name=""/>
        <dsp:cNvSpPr/>
      </dsp:nvSpPr>
      <dsp:spPr>
        <a:xfrm>
          <a:off x="5068565" y="1711275"/>
          <a:ext cx="1026318" cy="641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Edit feature values for fairness</a:t>
          </a:r>
        </a:p>
      </dsp:txBody>
      <dsp:txXfrm>
        <a:off x="5087352" y="1730062"/>
        <a:ext cx="988744" cy="603875"/>
      </dsp:txXfrm>
    </dsp:sp>
    <dsp:sp modelId="{8F295A69-615C-DE4A-85C2-CBC2012DF51D}">
      <dsp:nvSpPr>
        <dsp:cNvPr id="0" name=""/>
        <dsp:cNvSpPr/>
      </dsp:nvSpPr>
      <dsp:spPr>
        <a:xfrm>
          <a:off x="4940275" y="1550913"/>
          <a:ext cx="128289" cy="12828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82898"/>
              </a:lnTo>
              <a:lnTo>
                <a:pt x="128289" y="128289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0D643F-89F0-1446-B994-717E9BF2E277}">
      <dsp:nvSpPr>
        <dsp:cNvPr id="0" name=""/>
        <dsp:cNvSpPr/>
      </dsp:nvSpPr>
      <dsp:spPr>
        <a:xfrm>
          <a:off x="5068565" y="2513086"/>
          <a:ext cx="1026318" cy="64144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" tIns="12700" rIns="1905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000" kern="1200" dirty="0"/>
            <a:t>Preserve rank ordering within groups</a:t>
          </a:r>
        </a:p>
      </dsp:txBody>
      <dsp:txXfrm>
        <a:off x="5087352" y="2531873"/>
        <a:ext cx="988744" cy="6038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53cc55af6_0_2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53cc55af6_0_2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643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53cc55af6_0_2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53cc55af6_0_2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595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53cc55af6_0_2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53cc55af6_0_2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4222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53cc55af6_0_2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53cc55af6_0_2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932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53cc55af6_0_2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53cc55af6_0_2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7572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53cc55af6_0_2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53cc55af6_0_2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2798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53cc55af6_0_1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53cc55af6_0_1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53cc55af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53cc55af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53cc55af6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53cc55af6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053cc55af6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053cc55af6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53cc55af6_0_1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53cc55af6_0_1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053cc55af6_0_2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053cc55af6_0_2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53cc55af6_0_2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53cc55af6_0_2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53cc55af6_0_2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53cc55af6_0_2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4469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53cc55af6_0_2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53cc55af6_0_2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423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63"/>
            <a:ext cx="9144000" cy="51435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1264800" y="0"/>
            <a:ext cx="7879200" cy="51435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2577075" y="188"/>
            <a:ext cx="5143500" cy="5143500"/>
          </a:xfrm>
          <a:prstGeom prst="flowChartDelay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2577075" y="125"/>
            <a:ext cx="5143500" cy="5143500"/>
          </a:xfrm>
          <a:prstGeom prst="flowChartDelay">
            <a:avLst/>
          </a:prstGeom>
          <a:solidFill>
            <a:srgbClr val="FFFFFF">
              <a:alpha val="180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1264808" y="188"/>
            <a:ext cx="5143500" cy="5143500"/>
          </a:xfrm>
          <a:prstGeom prst="flowChartDelay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1264808" y="125"/>
            <a:ext cx="5143500" cy="51435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0" y="0"/>
            <a:ext cx="5143500" cy="5143500"/>
          </a:xfrm>
          <a:prstGeom prst="flowChartDelay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/>
          </p:nvPr>
        </p:nvSpPr>
        <p:spPr>
          <a:xfrm>
            <a:off x="332325" y="1096874"/>
            <a:ext cx="4339200" cy="2949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 amt="64000"/>
          </a:blip>
          <a:srcRect t="7820" b="7820"/>
          <a:stretch/>
        </p:blipFill>
        <p:spPr>
          <a:xfrm>
            <a:off x="-1" y="-3"/>
            <a:ext cx="914400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821835" y="2765450"/>
            <a:ext cx="638100" cy="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ctrTitle"/>
          </p:nvPr>
        </p:nvSpPr>
        <p:spPr>
          <a:xfrm>
            <a:off x="714825" y="2998550"/>
            <a:ext cx="4868400" cy="1446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doi.org/10.1073/pnas.1915768117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hyperlink" Target="https://www.nbs.net/articles/how-diversity-increases-productivity" TargetMode="External"/><Relationship Id="rId7" Type="http://schemas.openxmlformats.org/officeDocument/2006/relationships/hyperlink" Target="https://www.forbes.com/sites/eriklarson/2017/09/21/new-research-diversity-inclusion-better-decision-making-at-work/?sh=6998e3d24cb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mckinsey.com/business-functions/organization/our-insights/delivering-through-diversity" TargetMode="External"/><Relationship Id="rId5" Type="http://schemas.openxmlformats.org/officeDocument/2006/relationships/hyperlink" Target="https://www2.deloitte.com/content/dam/Deloitte/au/Documents/human-capital/deloitte-au-hc-diversity-inclusion-soup-0513.pdf" TargetMode="External"/><Relationship Id="rId4" Type="http://schemas.openxmlformats.org/officeDocument/2006/relationships/hyperlink" Target="https://www.bcg.com/en-gb/publications/2018/how-diverse-leadership-teams-boost-innovation" TargetMode="External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hyperlink" Target="https://www.nbs.net/articles/how-diversity-increases-productivity" TargetMode="External"/><Relationship Id="rId7" Type="http://schemas.openxmlformats.org/officeDocument/2006/relationships/hyperlink" Target="https://www.forbes.com/sites/eriklarson/2017/09/21/new-research-diversity-inclusion-better-decision-making-at-work/?sh=6998e3d24cb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ckinsey.com/business-functions/organization/our-insights/delivering-through-diversity" TargetMode="External"/><Relationship Id="rId5" Type="http://schemas.openxmlformats.org/officeDocument/2006/relationships/hyperlink" Target="https://www2.deloitte.com/content/dam/Deloitte/au/Documents/human-capital/deloitte-au-hc-diversity-inclusion-soup-0513.pdf" TargetMode="External"/><Relationship Id="rId4" Type="http://schemas.openxmlformats.org/officeDocument/2006/relationships/hyperlink" Target="https://www.bcg.com/en-gb/publications/2018/how-diverse-leadership-teams-boost-innovation" TargetMode="External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0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slowe.github.io/genderbias/" TargetMode="External"/><Relationship Id="rId3" Type="http://schemas.openxmlformats.org/officeDocument/2006/relationships/hyperlink" Target="https://aif360.mybluemix.net/" TargetMode="External"/><Relationship Id="rId7" Type="http://schemas.openxmlformats.org/officeDocument/2006/relationships/hyperlink" Target="https://github.com/princetonvisualai/revise-tool" TargetMode="External"/><Relationship Id="rId12" Type="http://schemas.openxmlformats.org/officeDocument/2006/relationships/image" Target="../media/image2.png"/><Relationship Id="rId2" Type="http://schemas.openxmlformats.org/officeDocument/2006/relationships/hyperlink" Target="https://stereoset.mit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loud.google.com/ai-platform/prediction/docs/using-what-if-tool" TargetMode="External"/><Relationship Id="rId11" Type="http://schemas.openxmlformats.org/officeDocument/2006/relationships/image" Target="../media/image52.png"/><Relationship Id="rId5" Type="http://schemas.openxmlformats.org/officeDocument/2006/relationships/hyperlink" Target="https://fairlearn.org/" TargetMode="External"/><Relationship Id="rId10" Type="http://schemas.openxmlformats.org/officeDocument/2006/relationships/hyperlink" Target="https://www.totaljobs.com/insidejob/gender-bias-decoder/" TargetMode="External"/><Relationship Id="rId4" Type="http://schemas.openxmlformats.org/officeDocument/2006/relationships/hyperlink" Target="https://github.com/adebayoj/fairml" TargetMode="External"/><Relationship Id="rId9" Type="http://schemas.openxmlformats.org/officeDocument/2006/relationships/hyperlink" Target="https://gender-decoder.katmatfield.com/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slowe.github.io/genderbias/" TargetMode="External"/><Relationship Id="rId3" Type="http://schemas.openxmlformats.org/officeDocument/2006/relationships/hyperlink" Target="https://aif360.mybluemix.net/" TargetMode="External"/><Relationship Id="rId7" Type="http://schemas.openxmlformats.org/officeDocument/2006/relationships/hyperlink" Target="https://github.com/princetonvisualai/revise-tool" TargetMode="External"/><Relationship Id="rId12" Type="http://schemas.openxmlformats.org/officeDocument/2006/relationships/image" Target="../media/image2.png"/><Relationship Id="rId2" Type="http://schemas.openxmlformats.org/officeDocument/2006/relationships/hyperlink" Target="https://stereoset.mit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loud.google.com/ai-platform/prediction/docs/using-what-if-tool" TargetMode="External"/><Relationship Id="rId11" Type="http://schemas.openxmlformats.org/officeDocument/2006/relationships/image" Target="../media/image53.png"/><Relationship Id="rId5" Type="http://schemas.openxmlformats.org/officeDocument/2006/relationships/hyperlink" Target="https://fairlearn.org/" TargetMode="External"/><Relationship Id="rId10" Type="http://schemas.openxmlformats.org/officeDocument/2006/relationships/hyperlink" Target="https://www.totaljobs.com/insidejob/gender-bias-decoder/" TargetMode="External"/><Relationship Id="rId4" Type="http://schemas.openxmlformats.org/officeDocument/2006/relationships/hyperlink" Target="https://github.com/adebayoj/fairml" TargetMode="External"/><Relationship Id="rId9" Type="http://schemas.openxmlformats.org/officeDocument/2006/relationships/hyperlink" Target="https://gender-decoder.katmatfield.com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slowe.github.io/genderbias/" TargetMode="External"/><Relationship Id="rId13" Type="http://schemas.openxmlformats.org/officeDocument/2006/relationships/image" Target="../media/image2.png"/><Relationship Id="rId3" Type="http://schemas.openxmlformats.org/officeDocument/2006/relationships/hyperlink" Target="https://aif360.mybluemix.net/" TargetMode="External"/><Relationship Id="rId7" Type="http://schemas.openxmlformats.org/officeDocument/2006/relationships/hyperlink" Target="https://github.com/princetonvisualai/revise-tool" TargetMode="External"/><Relationship Id="rId12" Type="http://schemas.openxmlformats.org/officeDocument/2006/relationships/image" Target="../media/image55.png"/><Relationship Id="rId2" Type="http://schemas.openxmlformats.org/officeDocument/2006/relationships/hyperlink" Target="https://stereoset.mit.edu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loud.google.com/ai-platform/prediction/docs/using-what-if-tool" TargetMode="External"/><Relationship Id="rId11" Type="http://schemas.openxmlformats.org/officeDocument/2006/relationships/image" Target="../media/image54.png"/><Relationship Id="rId5" Type="http://schemas.openxmlformats.org/officeDocument/2006/relationships/hyperlink" Target="https://fairlearn.org/" TargetMode="External"/><Relationship Id="rId10" Type="http://schemas.openxmlformats.org/officeDocument/2006/relationships/hyperlink" Target="https://www.totaljobs.com/insidejob/gender-bias-decoder/" TargetMode="External"/><Relationship Id="rId4" Type="http://schemas.openxmlformats.org/officeDocument/2006/relationships/hyperlink" Target="https://github.com/adebayoj/fairml" TargetMode="External"/><Relationship Id="rId9" Type="http://schemas.openxmlformats.org/officeDocument/2006/relationships/hyperlink" Target="https://gender-decoder.katmatfield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hyperlink" Target="https://cloud.google.com/ai-platform/prediction/docs/using-what-if-tool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slowe.github.io/genderbias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.png"/><Relationship Id="rId4" Type="http://schemas.openxmlformats.org/officeDocument/2006/relationships/image" Target="../media/image5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6;p16">
            <a:extLst>
              <a:ext uri="{FF2B5EF4-FFF2-40B4-BE49-F238E27FC236}">
                <a16:creationId xmlns:a16="http://schemas.microsoft.com/office/drawing/2014/main" id="{1F273963-8A37-8540-B678-A9F7A9FFA25C}"/>
              </a:ext>
            </a:extLst>
          </p:cNvPr>
          <p:cNvSpPr/>
          <p:nvPr/>
        </p:nvSpPr>
        <p:spPr>
          <a:xfrm>
            <a:off x="7004700" y="18000"/>
            <a:ext cx="2139300" cy="51255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5F59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6FCA7E2-8167-B943-AD7A-7F64EAEAB2C4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72" name="Google Shape;72;p15"/>
          <p:cNvSpPr txBox="1"/>
          <p:nvPr/>
        </p:nvSpPr>
        <p:spPr>
          <a:xfrm>
            <a:off x="1114650" y="1075800"/>
            <a:ext cx="5432147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5F59"/>
                </a:solidFill>
                <a:highlight>
                  <a:srgbClr val="FFFFFF"/>
                </a:highlight>
              </a:rPr>
              <a:t>Gender bias and its impact using AI</a:t>
            </a:r>
            <a:endParaRPr sz="4000" dirty="0"/>
          </a:p>
        </p:txBody>
      </p:sp>
      <p:sp>
        <p:nvSpPr>
          <p:cNvPr id="73" name="Google Shape;73;p15"/>
          <p:cNvSpPr txBox="1"/>
          <p:nvPr/>
        </p:nvSpPr>
        <p:spPr>
          <a:xfrm>
            <a:off x="613800" y="2689950"/>
            <a:ext cx="3366900" cy="79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dirty="0">
                <a:solidFill>
                  <a:schemeClr val="dk1"/>
                </a:solidFill>
                <a:highlight>
                  <a:srgbClr val="FFFFFF"/>
                </a:highlight>
              </a:rPr>
              <a:t>Marina-Adriana Mercioni  |  8 December 2021</a:t>
            </a:r>
            <a:endParaRPr sz="11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dirty="0">
                <a:solidFill>
                  <a:schemeClr val="dk1"/>
                </a:solidFill>
                <a:highlight>
                  <a:srgbClr val="FFFFFF"/>
                </a:highlight>
              </a:rPr>
              <a:t>Data Scientist</a:t>
            </a:r>
            <a:endParaRPr sz="11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dirty="0">
                <a:solidFill>
                  <a:schemeClr val="dk1"/>
                </a:solidFill>
                <a:highlight>
                  <a:srgbClr val="FFFFFF"/>
                </a:highlight>
              </a:rPr>
              <a:t>IBM Consulting</a:t>
            </a:r>
            <a:endParaRPr sz="115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6833200" y="317675"/>
            <a:ext cx="185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6959550" y="433275"/>
            <a:ext cx="143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Contents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959550" y="1114692"/>
            <a:ext cx="2428200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Bias</a:t>
            </a:r>
            <a:endParaRPr sz="10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How does bias manifest in our world?</a:t>
            </a:r>
            <a:endParaRPr sz="10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Bias reinforcement</a:t>
            </a:r>
            <a:endParaRPr sz="10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Historical data understanding</a:t>
            </a:r>
            <a:endParaRPr sz="10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Identify bias</a:t>
            </a:r>
            <a:endParaRPr sz="10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Why is important to tackle bias?</a:t>
            </a:r>
          </a:p>
          <a:p>
            <a:pPr lvl="0"/>
            <a:r>
              <a:rPr lang="en-GB" sz="1000" dirty="0">
                <a:solidFill>
                  <a:schemeClr val="lt1"/>
                </a:solidFill>
              </a:rPr>
              <a:t>How might we avoid bias?</a:t>
            </a:r>
            <a:endParaRPr sz="10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Mitigating gender bias</a:t>
            </a:r>
            <a:endParaRPr sz="10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Demo</a:t>
            </a:r>
            <a:endParaRPr sz="10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lt1"/>
                </a:solidFill>
              </a:rPr>
              <a:t>Conclusions</a:t>
            </a:r>
            <a:endParaRPr sz="1000" dirty="0">
              <a:solidFill>
                <a:srgbClr val="FFFFFF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ACC7D12-B7D1-E04B-BC78-0B3991CE8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5" grpId="0"/>
      <p:bldP spid="7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0" y="0"/>
            <a:ext cx="7772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GB" sz="4000" b="1" dirty="0">
                <a:solidFill>
                  <a:srgbClr val="FF5F59"/>
                </a:solidFill>
              </a:rPr>
              <a:t>Bias reinforcement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6FF3757-C077-1D4A-BE65-9288FD56D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25" y="1131692"/>
            <a:ext cx="4222493" cy="3078396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ADA43E8-1D5D-3548-B811-01C2D1EC4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440" y="1032536"/>
            <a:ext cx="4383975" cy="32767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4819D4-0D5D-6A4D-A3A6-D0DB803664EC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D4C98DC-ECA5-034D-8242-97FF159799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1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" presetClass="entr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0" y="0"/>
            <a:ext cx="7772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GB" sz="4000" b="1" dirty="0">
                <a:solidFill>
                  <a:srgbClr val="FF5F59"/>
                </a:solidFill>
              </a:rPr>
              <a:t>Historical</a:t>
            </a:r>
            <a:r>
              <a:rPr lang="en-GB" sz="4000" dirty="0">
                <a:solidFill>
                  <a:schemeClr val="lt1"/>
                </a:solidFill>
              </a:rPr>
              <a:t> </a:t>
            </a:r>
            <a:r>
              <a:rPr lang="en-GB" sz="4000" b="1" dirty="0">
                <a:solidFill>
                  <a:srgbClr val="FF5F59"/>
                </a:solidFill>
              </a:rPr>
              <a:t>data understanding</a:t>
            </a:r>
          </a:p>
        </p:txBody>
      </p:sp>
      <p:pic>
        <p:nvPicPr>
          <p:cNvPr id="4098" name="Picture 2" descr="How to achieve true gender equality in the workplace | World Economic Forum">
            <a:extLst>
              <a:ext uri="{FF2B5EF4-FFF2-40B4-BE49-F238E27FC236}">
                <a16:creationId xmlns:a16="http://schemas.microsoft.com/office/drawing/2014/main" id="{61A1AD8C-EEDE-1748-B48C-32E2E1AFA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725" y="800189"/>
            <a:ext cx="4236095" cy="221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is image depicts the national gender pay gap which is 14.2%">
            <a:extLst>
              <a:ext uri="{FF2B5EF4-FFF2-40B4-BE49-F238E27FC236}">
                <a16:creationId xmlns:a16="http://schemas.microsoft.com/office/drawing/2014/main" id="{62C62481-F8BE-4243-B68B-9F63C1DA0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00189"/>
            <a:ext cx="3992423" cy="367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1C0AC11-4D12-024E-9FCF-DB31A1B9DE35}"/>
              </a:ext>
            </a:extLst>
          </p:cNvPr>
          <p:cNvSpPr/>
          <p:nvPr/>
        </p:nvSpPr>
        <p:spPr>
          <a:xfrm>
            <a:off x="4572000" y="434331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latin typeface="OpenSans"/>
              </a:rPr>
              <a:t>data from the WGEA dataset and the Australian Bureau of Statistics (ABS)</a:t>
            </a:r>
            <a:endParaRPr lang="en-RO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AF599C-56CE-4F4B-9D48-91B014C0EE98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RO" dirty="0"/>
              <a:t>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E7C4C7-3BEE-7E42-808A-CF614F500AD9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0DA7DCF-3F51-2545-AFD9-D385FD067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58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4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1C0AC11-4D12-024E-9FCF-DB31A1B9DE35}"/>
              </a:ext>
            </a:extLst>
          </p:cNvPr>
          <p:cNvSpPr/>
          <p:nvPr/>
        </p:nvSpPr>
        <p:spPr>
          <a:xfrm>
            <a:off x="3245314" y="4220200"/>
            <a:ext cx="93626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OpenSans"/>
              </a:rPr>
              <a:t>Data Analysis</a:t>
            </a:r>
            <a:endParaRPr lang="en-RO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ACC3D9-F904-1347-A172-CB74D4B91B4B}"/>
              </a:ext>
            </a:extLst>
          </p:cNvPr>
          <p:cNvSpPr/>
          <p:nvPr/>
        </p:nvSpPr>
        <p:spPr>
          <a:xfrm>
            <a:off x="2706624" y="2571750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333333"/>
                </a:solidFill>
                <a:latin typeface="Arial" panose="020B0604020202020204" pitchFamily="34" charset="0"/>
              </a:rPr>
              <a:t>Automated speech recognition(ASR) Word error rate (WER)</a:t>
            </a:r>
            <a:endParaRPr lang="en-GB" sz="1000" dirty="0"/>
          </a:p>
          <a:p>
            <a:br>
              <a:rPr lang="en-GB" dirty="0"/>
            </a:br>
            <a:endParaRPr lang="en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1F719D-249F-0048-BDDE-6B7DFFD9ED0B}"/>
              </a:ext>
            </a:extLst>
          </p:cNvPr>
          <p:cNvSpPr/>
          <p:nvPr/>
        </p:nvSpPr>
        <p:spPr>
          <a:xfrm>
            <a:off x="2706624" y="273425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dirty="0">
                <a:latin typeface="Roboto" panose="02000000000000000000" pitchFamily="2" charset="0"/>
              </a:rPr>
              <a:t>Source: Racial disparities in automated speech recognition, 2020 </a:t>
            </a:r>
            <a:r>
              <a:rPr lang="en-GB" sz="800" dirty="0">
                <a:solidFill>
                  <a:srgbClr val="005A96"/>
                </a:solidFill>
                <a:latin typeface="Arial" panose="020B0604020202020204" pitchFamily="34" charset="0"/>
                <a:hlinkClick r:id="rId3"/>
              </a:rPr>
              <a:t>https://doi.org/10.1073/pnas.1915768117</a:t>
            </a:r>
            <a:endParaRPr lang="en-RO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755E6C-0FDB-A340-A198-ED36DA0827E7}"/>
              </a:ext>
            </a:extLst>
          </p:cNvPr>
          <p:cNvSpPr/>
          <p:nvPr/>
        </p:nvSpPr>
        <p:spPr>
          <a:xfrm>
            <a:off x="3975817" y="524173"/>
            <a:ext cx="9362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OpenSans"/>
              </a:rPr>
              <a:t>Voice recognition</a:t>
            </a:r>
            <a:endParaRPr lang="en-RO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F22E12-D419-074B-9AB9-0430308A7641}"/>
              </a:ext>
            </a:extLst>
          </p:cNvPr>
          <p:cNvSpPr/>
          <p:nvPr/>
        </p:nvSpPr>
        <p:spPr>
          <a:xfrm>
            <a:off x="764242" y="4277016"/>
            <a:ext cx="9362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OpenSans"/>
              </a:rPr>
              <a:t>Image recognition</a:t>
            </a:r>
            <a:endParaRPr lang="en-RO" sz="1000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EB56A8D3-8D82-C448-9A84-C87328C4D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3544" y="155874"/>
            <a:ext cx="2794497" cy="2916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3DA29EEE-880F-1340-896F-5604136CA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142" y="3211783"/>
            <a:ext cx="2618794" cy="146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75F5C642-4AC7-1947-B800-602D2F8C6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04" y="951262"/>
            <a:ext cx="3379216" cy="162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152A91FB-77BB-7F47-99CD-2CBA42BE1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901" y="838962"/>
            <a:ext cx="2211979" cy="3465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Google Shape;125;p22"/>
          <p:cNvSpPr txBox="1"/>
          <p:nvPr/>
        </p:nvSpPr>
        <p:spPr>
          <a:xfrm>
            <a:off x="0" y="1"/>
            <a:ext cx="3379216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GB" sz="4000" b="1" dirty="0">
                <a:solidFill>
                  <a:srgbClr val="FF5F59"/>
                </a:solidFill>
              </a:rPr>
              <a:t>Identify bias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9C9F81B-EBE9-0F41-93E9-8299597D2284}"/>
              </a:ext>
            </a:extLst>
          </p:cNvPr>
          <p:cNvSpPr/>
          <p:nvPr/>
        </p:nvSpPr>
        <p:spPr>
          <a:xfrm>
            <a:off x="7800777" y="3249281"/>
            <a:ext cx="115726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000" dirty="0">
                <a:latin typeface="OpenSans"/>
              </a:rPr>
              <a:t>Text classification</a:t>
            </a:r>
            <a:endParaRPr lang="en-RO" sz="1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758811-9695-1043-BAA4-FC2C473A7767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1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50AF30-2427-1942-9F31-3F7F669302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0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1000"/>
                            </p:stCondLst>
                            <p:childTnLst>
                              <p:par>
                                <p:cTn id="27" presetID="3" presetClass="entr" presetSubtype="10" fill="hold" grpId="0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1500"/>
                            </p:stCondLst>
                            <p:childTnLst>
                              <p:par>
                                <p:cTn id="34" presetID="3" presetClass="entr" presetSubtype="10" fill="hold" grpId="0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4" grpId="0"/>
      <p:bldP spid="13" grpId="0"/>
      <p:bldP spid="125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0" y="0"/>
            <a:ext cx="7772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GB" sz="4000" b="1" dirty="0">
                <a:solidFill>
                  <a:srgbClr val="FF5F59"/>
                </a:solidFill>
              </a:rPr>
              <a:t>Identify bias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A47F7A6D-B08F-4540-A703-0865B7A45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40" y="724185"/>
            <a:ext cx="6624320" cy="3695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6624ABF-3A53-1245-89CC-24D87C7AEF8D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5879B4A-1A63-464F-8817-51A1F5C085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4BAA3F-EADA-8B4B-A881-61ABFC07A5CD}"/>
              </a:ext>
            </a:extLst>
          </p:cNvPr>
          <p:cNvSpPr txBox="1"/>
          <p:nvPr/>
        </p:nvSpPr>
        <p:spPr>
          <a:xfrm>
            <a:off x="5508600" y="4912367"/>
            <a:ext cx="377371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800" dirty="0"/>
              <a:t>Source: </a:t>
            </a:r>
            <a:r>
              <a:rPr lang="en-GB" sz="800" dirty="0"/>
              <a:t>https://</a:t>
            </a:r>
            <a:r>
              <a:rPr lang="en-GB" sz="800" dirty="0" err="1"/>
              <a:t>ai.googleblog.com</a:t>
            </a:r>
            <a:r>
              <a:rPr lang="en-GB" sz="800" dirty="0"/>
              <a:t>/2019/12/fairness-indicators-</a:t>
            </a:r>
            <a:r>
              <a:rPr lang="en-GB" sz="800" dirty="0" err="1"/>
              <a:t>scalable.html</a:t>
            </a:r>
            <a:endParaRPr lang="en-RO" sz="800" dirty="0"/>
          </a:p>
        </p:txBody>
      </p:sp>
    </p:spTree>
    <p:extLst>
      <p:ext uri="{BB962C8B-B14F-4D97-AF65-F5344CB8AC3E}">
        <p14:creationId xmlns:p14="http://schemas.microsoft.com/office/powerpoint/2010/main" val="4136088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0" y="0"/>
            <a:ext cx="896112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GB" sz="4000" b="1" dirty="0">
                <a:solidFill>
                  <a:srgbClr val="FF5F59"/>
                </a:solidFill>
              </a:rPr>
              <a:t>Why is important to tackle bias?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2346A3A-CEDB-B241-9C98-D5CECD609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823960" y="-51352567"/>
            <a:ext cx="6415430" cy="88716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O" altLang="en-RO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Sans Extra Condensed" panose="020F0502020204030204" pitchFamily="34" charset="0"/>
              </a:rPr>
              <a:t>06</a:t>
            </a:r>
            <a:endParaRPr kumimoji="0" lang="en-RO" altLang="en-RO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O" altLang="en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O" altLang="en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Boosting company productivity: University research = tech firms with diverse management teams have </a:t>
            </a:r>
            <a:r>
              <a:rPr kumimoji="0" lang="en-RO" altLang="en-RO" sz="1000" b="1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1.32 times higher </a:t>
            </a:r>
            <a:r>
              <a:rPr kumimoji="0" lang="en-RO" altLang="en-RO" sz="1000" b="1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  <a:hlinkClick r:id="rId3"/>
              </a:rPr>
              <a:t>levels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  <a:hlinkClick r:id="rId3"/>
              </a:rPr>
              <a:t> of productivity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. </a:t>
            </a:r>
            <a:endParaRPr kumimoji="0" lang="en-RO" altLang="en-RO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O" altLang="en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RO" altLang="en-RO" sz="106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br>
              <a:rPr kumimoji="0" lang="en-RO" altLang="en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O" altLang="en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Diverse teams - variety of fresh ideas to the table, allowing teams to come up with creative solutions that can drive sales.</a:t>
            </a:r>
            <a:endParaRPr kumimoji="0" lang="en-RO" altLang="en-RO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Companies with diverse management teams bring </a:t>
            </a:r>
            <a:r>
              <a:rPr kumimoji="0" lang="en-RO" altLang="en-RO" sz="1000" b="1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19% higher 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innovation revenue. (</a:t>
            </a:r>
            <a:r>
              <a:rPr kumimoji="0" lang="en-RO" altLang="en-RO" sz="1000" b="0" i="1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  <a:hlinkClick r:id="rId4"/>
              </a:rPr>
              <a:t>Boston Consulting Group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)</a:t>
            </a:r>
            <a:endParaRPr kumimoji="0" lang="en-RO" altLang="en-RO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O" altLang="en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O" altLang="en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Inclusive hiring practices</a:t>
            </a:r>
            <a:endParaRPr kumimoji="0" lang="en-RO" altLang="en-RO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Job seekers would also be more likely to apply to companies that prioritize diversity. </a:t>
            </a:r>
            <a:endParaRPr kumimoji="0" lang="en-RO" altLang="en-RO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O" altLang="en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O" altLang="en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Company diversity directly related to 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  <a:hlinkClick r:id="rId5"/>
              </a:rPr>
              <a:t>employee engagement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. Higher employee engagement leads to higher job satisfaction, which in turn, can lower the turnover rate.</a:t>
            </a:r>
            <a:r>
              <a:rPr kumimoji="0" lang="en-RO" altLang="en-RO" sz="12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en-RO" altLang="en-RO" sz="1000" b="0" i="1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Deloitte research</a:t>
            </a:r>
            <a:r>
              <a:rPr kumimoji="0" lang="en-RO" altLang="en-RO" sz="12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en-RO" altLang="en-RO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O" altLang="en-RO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O" altLang="en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O" altLang="en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G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hlinkClick r:id="rId6"/>
              </a:rPr>
              <a:t>ender-diverse companies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 were 21% more likely to gain above-average profitability. (</a:t>
            </a:r>
            <a:r>
              <a:rPr kumimoji="0" lang="en-RO" altLang="en-RO" sz="1000" b="0" i="1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McKinsey study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)</a:t>
            </a:r>
            <a:endParaRPr kumimoji="0" lang="en-RO" altLang="en-RO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O" altLang="en-RO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O" altLang="en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O" altLang="en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O" altLang="en-RO" sz="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https://assets.asana.biz/m/12ecaeb576bbc624/original/inline-leadership-unconscious-bias-examples-5-2x.png</a:t>
            </a:r>
            <a:endParaRPr kumimoji="0" lang="en-RO" altLang="en-RO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O" altLang="en-RO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O" altLang="en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O" altLang="en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Making fair and more efficient business decisions: Inclusive teams = 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  <a:hlinkClick r:id="rId7"/>
              </a:rPr>
              <a:t>better business decisions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 up to </a:t>
            </a:r>
            <a:r>
              <a:rPr kumimoji="0" lang="en-RO" altLang="en-RO" sz="1000" b="1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87%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 of the time. Improve a company’s performance and revenue. (</a:t>
            </a:r>
            <a:r>
              <a:rPr kumimoji="0" lang="en-RO" altLang="en-RO" sz="1000" b="0" i="1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Forbes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)</a:t>
            </a:r>
            <a:endParaRPr kumimoji="0" lang="en-RO" altLang="en-RO" sz="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O" altLang="en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O" altLang="en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F663CB5-3323-0A43-A26E-51E88C8CEE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8142" y="763581"/>
            <a:ext cx="3960122" cy="326127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6727A2-7D6B-3547-865A-5691DFE13321}"/>
              </a:ext>
            </a:extLst>
          </p:cNvPr>
          <p:cNvSpPr txBox="1"/>
          <p:nvPr/>
        </p:nvSpPr>
        <p:spPr>
          <a:xfrm>
            <a:off x="6941489" y="954156"/>
            <a:ext cx="1240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</a:t>
            </a:r>
            <a:r>
              <a:rPr lang="en-RO" sz="1200" dirty="0"/>
              <a:t>iversity</a:t>
            </a:r>
          </a:p>
          <a:p>
            <a:r>
              <a:rPr lang="en-GB" sz="1200" b="1" dirty="0"/>
              <a:t>19% higher </a:t>
            </a:r>
            <a:r>
              <a:rPr lang="en-GB" sz="1200" dirty="0"/>
              <a:t>innovation revenue</a:t>
            </a:r>
            <a:endParaRPr lang="en-RO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AFF2A5-13DE-EC47-8162-5980C76DA402}"/>
              </a:ext>
            </a:extLst>
          </p:cNvPr>
          <p:cNvSpPr txBox="1"/>
          <p:nvPr/>
        </p:nvSpPr>
        <p:spPr>
          <a:xfrm>
            <a:off x="6941488" y="2758184"/>
            <a:ext cx="12404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21% more likely to gain above-average profitability</a:t>
            </a:r>
            <a:endParaRPr lang="en-RO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EFC172-E5E6-7B4A-97B7-A7AE18791F6E}"/>
              </a:ext>
            </a:extLst>
          </p:cNvPr>
          <p:cNvSpPr txBox="1"/>
          <p:nvPr/>
        </p:nvSpPr>
        <p:spPr>
          <a:xfrm>
            <a:off x="1136665" y="800189"/>
            <a:ext cx="12404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Inclusive hiring practices</a:t>
            </a:r>
          </a:p>
          <a:p>
            <a:r>
              <a:rPr lang="en-GB" sz="1200" dirty="0"/>
              <a:t>Job seekers companies prioritize diversity. </a:t>
            </a:r>
          </a:p>
          <a:p>
            <a:br>
              <a:rPr lang="en-GB" dirty="0"/>
            </a:br>
            <a:endParaRPr lang="en-RO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AE4A46-1EE2-264A-9CA5-E75C359587FB}"/>
              </a:ext>
            </a:extLst>
          </p:cNvPr>
          <p:cNvSpPr txBox="1"/>
          <p:nvPr/>
        </p:nvSpPr>
        <p:spPr>
          <a:xfrm>
            <a:off x="3736926" y="4118309"/>
            <a:ext cx="2282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7"/>
              </a:rPr>
              <a:t>better business decisions</a:t>
            </a:r>
            <a:r>
              <a:rPr lang="en-GB" dirty="0"/>
              <a:t> up to </a:t>
            </a:r>
            <a:r>
              <a:rPr lang="en-GB" b="1" dirty="0"/>
              <a:t>87%</a:t>
            </a:r>
            <a:r>
              <a:rPr lang="en-GB" dirty="0"/>
              <a:t> of the time</a:t>
            </a:r>
            <a:endParaRPr lang="en-RO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FE23A-ADA5-8A47-90CA-F251B4CEB541}"/>
              </a:ext>
            </a:extLst>
          </p:cNvPr>
          <p:cNvSpPr txBox="1"/>
          <p:nvPr/>
        </p:nvSpPr>
        <p:spPr>
          <a:xfrm>
            <a:off x="327142" y="2712096"/>
            <a:ext cx="19071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Higher employee engagement: higher job satisfaction, in turn, lower the turnover rate</a:t>
            </a:r>
            <a:endParaRPr lang="en-RO" sz="1200" dirty="0"/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289DC9AC-ADA6-2F45-BC37-44A28DE6F884}"/>
              </a:ext>
            </a:extLst>
          </p:cNvPr>
          <p:cNvCxnSpPr>
            <a:stCxn id="2" idx="1"/>
          </p:cNvCxnSpPr>
          <p:nvPr/>
        </p:nvCxnSpPr>
        <p:spPr>
          <a:xfrm rot="10800000" flipV="1">
            <a:off x="6217921" y="1369654"/>
            <a:ext cx="723569" cy="14109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4A8E14F2-5726-E94B-BB29-FBD99D68F46A}"/>
              </a:ext>
            </a:extLst>
          </p:cNvPr>
          <p:cNvCxnSpPr>
            <a:stCxn id="7" idx="1"/>
          </p:cNvCxnSpPr>
          <p:nvPr/>
        </p:nvCxnSpPr>
        <p:spPr>
          <a:xfrm rot="10800000">
            <a:off x="6217922" y="3037399"/>
            <a:ext cx="723567" cy="13628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1C13152F-70B6-554F-AF0C-8FD3B2943AF9}"/>
              </a:ext>
            </a:extLst>
          </p:cNvPr>
          <p:cNvCxnSpPr>
            <a:stCxn id="10" idx="0"/>
          </p:cNvCxnSpPr>
          <p:nvPr/>
        </p:nvCxnSpPr>
        <p:spPr>
          <a:xfrm rot="5400000" flipH="1" flipV="1">
            <a:off x="4669590" y="3897847"/>
            <a:ext cx="428904" cy="120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E9D290D0-ACEF-284C-BEC7-450052FC0E55}"/>
              </a:ext>
            </a:extLst>
          </p:cNvPr>
          <p:cNvCxnSpPr>
            <a:stCxn id="11" idx="3"/>
          </p:cNvCxnSpPr>
          <p:nvPr/>
        </p:nvCxnSpPr>
        <p:spPr>
          <a:xfrm flipV="1">
            <a:off x="2234318" y="2918129"/>
            <a:ext cx="580444" cy="37874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0869C3C-3134-914A-941C-D24C9E430110}"/>
              </a:ext>
            </a:extLst>
          </p:cNvPr>
          <p:cNvCxnSpPr>
            <a:stCxn id="9" idx="3"/>
          </p:cNvCxnSpPr>
          <p:nvPr/>
        </p:nvCxnSpPr>
        <p:spPr>
          <a:xfrm>
            <a:off x="2377068" y="1615797"/>
            <a:ext cx="517207" cy="1693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492023CE-8378-EE40-92E5-438463EF071D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1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1C36E79-9DB4-AE41-B26F-0492212AD85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0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4500"/>
                            </p:stCondLst>
                            <p:childTnLst>
                              <p:par>
                                <p:cTn id="26" presetID="3" presetClass="entr" presetSubtype="1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50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95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2" grpId="0"/>
      <p:bldP spid="7" grpId="0"/>
      <p:bldP spid="9" grpId="0"/>
      <p:bldP spid="10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 lnSpcReduction="10000"/>
          </a:bodyPr>
          <a:lstStyle/>
          <a:p>
            <a:pPr lvl="0" algn="ctr">
              <a:spcAft>
                <a:spcPts val="600"/>
              </a:spcAft>
              <a:buClr>
                <a:schemeClr val="dk1"/>
              </a:buClr>
              <a:buSzPts val="4200"/>
            </a:pPr>
            <a:r>
              <a:rPr lang="en-GB" sz="4400" dirty="0"/>
              <a:t>Most Bias Starts with Your Data</a:t>
            </a:r>
            <a:endParaRPr lang="en-GB" sz="4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10625F1-F6E8-E149-A501-C6D13FB2FC01}"/>
              </a:ext>
            </a:extLst>
          </p:cNvPr>
          <p:cNvSpPr/>
          <p:nvPr/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Processing</a:t>
            </a:r>
          </a:p>
          <a:p>
            <a:pPr marL="457200" indent="-342900">
              <a:lnSpc>
                <a:spcPct val="11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Arial"/>
              <a:buChar char="●"/>
            </a:pPr>
            <a:r>
              <a:rPr lang="en-GB" sz="1800" dirty="0">
                <a:solidFill>
                  <a:schemeClr val="dk2"/>
                </a:solidFill>
              </a:rPr>
              <a:t>L</a:t>
            </a:r>
            <a:r>
              <a:rPr lang="en-GB" sz="18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abelling</a:t>
            </a:r>
            <a:endParaRPr lang="en-RO" sz="18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2346A3A-CEDB-B241-9C98-D5CECD609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823960" y="-52122008"/>
            <a:ext cx="6415430" cy="90255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RO" altLang="en-RO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Fira Sans Extra Condensed" panose="020F0502020204030204" pitchFamily="34" charset="0"/>
              </a:rPr>
              <a:t>06</a:t>
            </a:r>
            <a:endParaRPr kumimoji="0" lang="en-RO" altLang="en-R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RO" altLang="en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O" altLang="en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Boosting company productivity: University research = tech firms with diverse management teams have </a:t>
            </a:r>
            <a:r>
              <a:rPr kumimoji="0" lang="en-RO" altLang="en-RO" sz="1000" b="1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1.32 times higher </a:t>
            </a:r>
            <a:r>
              <a:rPr kumimoji="0" lang="en-RO" altLang="en-RO" sz="1000" b="1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  <a:hlinkClick r:id="rId3"/>
              </a:rPr>
              <a:t>levels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  <a:hlinkClick r:id="rId3"/>
              </a:rPr>
              <a:t> of productivity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. </a:t>
            </a:r>
            <a:endParaRPr kumimoji="0" lang="en-RO" altLang="en-R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RO" altLang="en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en-RO" altLang="en-RO" sz="106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</a:t>
            </a:r>
            <a:br>
              <a:rPr kumimoji="0" lang="en-RO" altLang="en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O" altLang="en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Diverse teams - variety of fresh ideas to the table, allowing teams to come up with creative solutions that can drive sales.</a:t>
            </a:r>
            <a:endParaRPr kumimoji="0" lang="en-RO" altLang="en-R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Companies with diverse management teams bring </a:t>
            </a:r>
            <a:r>
              <a:rPr kumimoji="0" lang="en-RO" altLang="en-RO" sz="1000" b="1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19% higher 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innovation revenue. (</a:t>
            </a:r>
            <a:r>
              <a:rPr kumimoji="0" lang="en-RO" altLang="en-RO" sz="1000" b="0" i="1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  <a:hlinkClick r:id="rId4"/>
              </a:rPr>
              <a:t>Boston Consulting Group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)</a:t>
            </a:r>
            <a:endParaRPr kumimoji="0" lang="en-RO" altLang="en-R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RO" altLang="en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O" altLang="en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Inclusive hiring practices</a:t>
            </a:r>
            <a:endParaRPr kumimoji="0" lang="en-RO" altLang="en-R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Job seekers would also be more likely to apply to companies that prioritize diversity. </a:t>
            </a:r>
            <a:endParaRPr kumimoji="0" lang="en-RO" altLang="en-R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RO" altLang="en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O" altLang="en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Company diversity directly related to 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  <a:hlinkClick r:id="rId5"/>
              </a:rPr>
              <a:t>employee engagement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. Higher employee engagement leads to higher job satisfaction, which in turn, can lower the turnover rate.</a:t>
            </a:r>
            <a:r>
              <a:rPr kumimoji="0" lang="en-RO" altLang="en-RO" sz="12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kumimoji="0" lang="en-RO" altLang="en-RO" sz="1000" b="0" i="1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Deloitte research</a:t>
            </a:r>
            <a:r>
              <a:rPr kumimoji="0" lang="en-RO" altLang="en-RO" sz="12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kumimoji="0" lang="en-RO" altLang="en-R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RO" altLang="en-R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RO" altLang="en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O" altLang="en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G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 panose="02000000000000000000" pitchFamily="2" charset="0"/>
                <a:hlinkClick r:id="rId6"/>
              </a:rPr>
              <a:t>ender-diverse companies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 were 21% more likely to gain above-average profitability. (</a:t>
            </a:r>
            <a:r>
              <a:rPr kumimoji="0" lang="en-RO" altLang="en-RO" sz="1000" b="0" i="1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McKinsey study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)</a:t>
            </a:r>
            <a:endParaRPr kumimoji="0" lang="en-RO" altLang="en-R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RO" altLang="en-R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RO" altLang="en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O" altLang="en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RO" altLang="en-RO" sz="6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https://assets.asana.biz/m/12ecaeb576bbc624/original/inline-leadership-unconscious-bias-examples-5-2x.png</a:t>
            </a:r>
            <a:endParaRPr kumimoji="0" lang="en-RO" altLang="en-R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RO" altLang="en-R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RO" altLang="en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O" altLang="en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Making fair and more efficient business decisions: Inclusive teams = 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  <a:hlinkClick r:id="rId7"/>
              </a:rPr>
              <a:t>better business decisions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 up to </a:t>
            </a:r>
            <a:r>
              <a:rPr kumimoji="0" lang="en-RO" altLang="en-RO" sz="1000" b="1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87%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 of the time. Improve a company’s performance and revenue. (</a:t>
            </a:r>
            <a:r>
              <a:rPr kumimoji="0" lang="en-RO" altLang="en-RO" sz="1000" b="0" i="1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Forbes</a:t>
            </a:r>
            <a:r>
              <a:rPr kumimoji="0" lang="en-RO" altLang="en-RO" sz="1000" b="0" i="0" u="none" strike="noStrike" cap="none" normalizeH="0" baseline="0" dirty="0">
                <a:ln>
                  <a:noFill/>
                </a:ln>
                <a:solidFill>
                  <a:srgbClr val="2A2B2C"/>
                </a:solidFill>
                <a:effectLst/>
                <a:latin typeface="Roboto" panose="02000000000000000000" pitchFamily="2" charset="0"/>
              </a:rPr>
              <a:t>)</a:t>
            </a:r>
            <a:endParaRPr kumimoji="0" lang="en-RO" altLang="en-RO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n-RO" altLang="en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O" altLang="en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Algorithms and bias, explained - Vox">
            <a:extLst>
              <a:ext uri="{FF2B5EF4-FFF2-40B4-BE49-F238E27FC236}">
                <a16:creationId xmlns:a16="http://schemas.microsoft.com/office/drawing/2014/main" id="{D19A38B8-646E-A14E-B385-58FE9784F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34" y="2460163"/>
            <a:ext cx="3097369" cy="224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315D27-7288-9B4E-ABAC-F73C1511777C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AED2D2D-9F0F-0E41-998C-00BC33D631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16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F70BDD3-0341-48C7-85C5-75D789E23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dk2"/>
                </a:solidFill>
              </a:rPr>
              <a:t>Data collection</a:t>
            </a:r>
            <a:br>
              <a:rPr lang="en-GB" dirty="0">
                <a:solidFill>
                  <a:schemeClr val="dk2"/>
                </a:solidFill>
              </a:rPr>
            </a:b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EC180CD-5E10-B440-8C6C-6338C9586A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5191268"/>
              </p:ext>
            </p:extLst>
          </p:nvPr>
        </p:nvGraphicFramePr>
        <p:xfrm>
          <a:off x="181582" y="634475"/>
          <a:ext cx="8650717" cy="3976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A55BFD9-6360-BC4E-A2D0-664B1DAD4085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7C2648-A20C-0E44-A33B-AC3BB3B20C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88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5" grpId="0">
        <p:bldAsOne/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8FC31-984A-784B-9565-18F912510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RO" dirty="0"/>
              <a:t>Confirmation Bias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1A953148-8D93-0741-A354-E655224A0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66" y="1499349"/>
            <a:ext cx="1797266" cy="1828797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6E0949E-75C5-2D4A-9BD4-8AAC3F1D2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670" y="1499348"/>
            <a:ext cx="1811706" cy="1828798"/>
          </a:xfrm>
          <a:prstGeom prst="rect">
            <a:avLst/>
          </a:prstGeom>
        </p:spPr>
      </p:pic>
      <p:pic>
        <p:nvPicPr>
          <p:cNvPr id="12" name="Picture 11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3E957CC8-2149-574A-828C-296506629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8520" y="1499348"/>
            <a:ext cx="1841500" cy="1828800"/>
          </a:xfrm>
          <a:prstGeom prst="rect">
            <a:avLst/>
          </a:prstGeom>
        </p:spPr>
      </p:pic>
      <p:pic>
        <p:nvPicPr>
          <p:cNvPr id="14" name="Picture 13" descr="A picture containing aircraft&#10;&#10;Description automatically generated">
            <a:extLst>
              <a:ext uri="{FF2B5EF4-FFF2-40B4-BE49-F238E27FC236}">
                <a16:creationId xmlns:a16="http://schemas.microsoft.com/office/drawing/2014/main" id="{C60C57C6-468F-C041-84F9-C16C663343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0758" y="1499351"/>
            <a:ext cx="1798819" cy="18287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662B2E-5BFB-124A-83D3-C3D77E2F4656}"/>
              </a:ext>
            </a:extLst>
          </p:cNvPr>
          <p:cNvSpPr txBox="1"/>
          <p:nvPr/>
        </p:nvSpPr>
        <p:spPr>
          <a:xfrm>
            <a:off x="569879" y="3444453"/>
            <a:ext cx="1050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1200" dirty="0"/>
              <a:t>Not seeking out objective facts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A79ADF-68B4-1E48-865F-AC49F228AD7F}"/>
              </a:ext>
            </a:extLst>
          </p:cNvPr>
          <p:cNvSpPr txBox="1"/>
          <p:nvPr/>
        </p:nvSpPr>
        <p:spPr>
          <a:xfrm>
            <a:off x="2746436" y="3444453"/>
            <a:ext cx="1050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1200" dirty="0"/>
              <a:t>Interpreting information to support own existing beliefs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D9BACB-CDD7-3643-A0B2-89112A41DF9C}"/>
              </a:ext>
            </a:extLst>
          </p:cNvPr>
          <p:cNvSpPr txBox="1"/>
          <p:nvPr/>
        </p:nvSpPr>
        <p:spPr>
          <a:xfrm>
            <a:off x="5271691" y="3444453"/>
            <a:ext cx="1050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1200" dirty="0"/>
              <a:t>Only remembering details that unhold own belief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1C598B-8BBE-E94C-85FC-AD2B9AFB3C3F}"/>
              </a:ext>
            </a:extLst>
          </p:cNvPr>
          <p:cNvSpPr txBox="1"/>
          <p:nvPr/>
        </p:nvSpPr>
        <p:spPr>
          <a:xfrm>
            <a:off x="7642802" y="3444453"/>
            <a:ext cx="10505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sz="1200" dirty="0"/>
              <a:t>Ignoring information that can change own belief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FE4BFA-1FDD-9D47-AE2F-F159113FCB76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C4D4BD4-9205-C842-B0AE-11F9D98F32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6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500"/>
                            </p:stCondLst>
                            <p:childTnLst>
                              <p:par>
                                <p:cTn id="28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60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1500"/>
                            </p:stCondLst>
                            <p:childTnLst>
                              <p:par>
                                <p:cTn id="3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7" grpId="0"/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9068C2-FA33-FA48-ABE6-F7B7E4715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549" y="65778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GB" dirty="0"/>
              <a:t>How might we avoid bias?</a:t>
            </a:r>
            <a:br>
              <a:rPr lang="en-GB" dirty="0"/>
            </a:br>
            <a:endParaRPr lang="en-RO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92EF516-B030-E54F-9E2A-BBACB1BE77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920561"/>
              </p:ext>
            </p:extLst>
          </p:nvPr>
        </p:nvGraphicFramePr>
        <p:xfrm>
          <a:off x="365488" y="64747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6" name="Picture 4" descr="Single line drawing of a light bulb">
            <a:extLst>
              <a:ext uri="{FF2B5EF4-FFF2-40B4-BE49-F238E27FC236}">
                <a16:creationId xmlns:a16="http://schemas.microsoft.com/office/drawing/2014/main" id="{C44D9E7D-C77A-2B4A-B640-F3172CF3D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389" y="2189342"/>
            <a:ext cx="2597611" cy="172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2A86F5-BAD8-E342-96E0-26FE45A4EB81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232684-E35E-9547-8199-F8B3353A0A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12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15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227E9-543B-0D49-875B-47015A08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Mitigating gender bias</a:t>
            </a:r>
            <a:br>
              <a:rPr lang="en-GB" dirty="0"/>
            </a:br>
            <a:endParaRPr lang="en-RO" dirty="0"/>
          </a:p>
        </p:txBody>
      </p:sp>
      <p:pic>
        <p:nvPicPr>
          <p:cNvPr id="4098" name="Picture 2" descr="FENCE – Fighting gENder bias and Contributing in gender Equity –  Gripeneurope">
            <a:extLst>
              <a:ext uri="{FF2B5EF4-FFF2-40B4-BE49-F238E27FC236}">
                <a16:creationId xmlns:a16="http://schemas.microsoft.com/office/drawing/2014/main" id="{9899D3B9-ED28-0742-96A7-B367D97C12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441" y="1094315"/>
            <a:ext cx="6122312" cy="3915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6C5CA50-F478-B649-89FC-038AD4E38E36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E73C71E-78F0-2947-9EA6-FE3FF575B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07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0" y="0"/>
            <a:ext cx="46578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4000" b="1">
                <a:solidFill>
                  <a:srgbClr val="FF5F59"/>
                </a:solidFill>
                <a:highlight>
                  <a:srgbClr val="FFFFFF"/>
                </a:highlight>
              </a:defRPr>
            </a:lvl1pPr>
          </a:lstStyle>
          <a:p>
            <a:r>
              <a:rPr lang="en" dirty="0"/>
              <a:t>The problem </a:t>
            </a:r>
            <a:endParaRPr dirty="0"/>
          </a:p>
        </p:txBody>
      </p:sp>
      <p:sp>
        <p:nvSpPr>
          <p:cNvPr id="82" name="Google Shape;82;p16"/>
          <p:cNvSpPr txBox="1"/>
          <p:nvPr/>
        </p:nvSpPr>
        <p:spPr>
          <a:xfrm>
            <a:off x="361050" y="1038075"/>
            <a:ext cx="7031700" cy="66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434343"/>
                </a:solidFill>
                <a:highlight>
                  <a:srgbClr val="FFFFFF"/>
                </a:highlight>
              </a:rPr>
              <a:t>Bias is a natural inclination for or against an idea, object, group, or individual.</a:t>
            </a:r>
            <a:endParaRPr sz="1200" b="1" dirty="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25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 b="1" dirty="0">
              <a:solidFill>
                <a:srgbClr val="434343"/>
              </a:solidFill>
              <a:highlight>
                <a:srgbClr val="FFFFFF"/>
              </a:highlight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014" y="1796250"/>
            <a:ext cx="3912202" cy="31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919" y="1796249"/>
            <a:ext cx="2749145" cy="313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1602" y="1571475"/>
            <a:ext cx="2139300" cy="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/>
          <p:nvPr/>
        </p:nvSpPr>
        <p:spPr>
          <a:xfrm>
            <a:off x="7004851" y="9000"/>
            <a:ext cx="2139300" cy="5125500"/>
          </a:xfrm>
          <a:prstGeom prst="rect">
            <a:avLst/>
          </a:prstGeom>
          <a:solidFill>
            <a:srgbClr val="E0666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5F59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7447000" y="1171275"/>
            <a:ext cx="131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Biased data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7392750" y="1704675"/>
            <a:ext cx="16968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self-driving cars</a:t>
            </a:r>
            <a:endParaRPr sz="100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lighter-skinned men but not darker-skinned women</a:t>
            </a:r>
            <a:endParaRPr sz="1000">
              <a:solidFill>
                <a:srgbClr val="FFFFFF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858CDC-2465-8349-A1D8-8D525C45560C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3F51940-B918-8D4C-84CA-DE0B087BDE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7" grpId="0"/>
      <p:bldP spid="8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/>
        </p:nvSpPr>
        <p:spPr>
          <a:xfrm>
            <a:off x="0" y="0"/>
            <a:ext cx="3000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5F59"/>
                </a:solidFill>
                <a:highlight>
                  <a:srgbClr val="FFFFFF"/>
                </a:highlight>
              </a:rPr>
              <a:t>Biased</a:t>
            </a:r>
            <a:r>
              <a:rPr lang="en" dirty="0"/>
              <a:t> </a:t>
            </a:r>
            <a:r>
              <a:rPr lang="en" sz="4000" b="1" dirty="0">
                <a:solidFill>
                  <a:srgbClr val="FF5F59"/>
                </a:solidFill>
                <a:highlight>
                  <a:srgbClr val="FFFFFF"/>
                </a:highlight>
              </a:rPr>
              <a:t>data</a:t>
            </a:r>
            <a:endParaRPr sz="4000" b="1" dirty="0">
              <a:solidFill>
                <a:srgbClr val="FF5F59"/>
              </a:solidFill>
              <a:highlight>
                <a:srgbClr val="FFFFFF"/>
              </a:highlight>
            </a:endParaRPr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393" y="1036150"/>
            <a:ext cx="3589038" cy="2693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4758003" y="256183"/>
            <a:ext cx="4247683" cy="2104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dirty="0">
                <a:solidFill>
                  <a:schemeClr val="dk1"/>
                </a:solidFill>
                <a:highlight>
                  <a:srgbClr val="FFFFFF"/>
                </a:highlight>
              </a:rPr>
              <a:t>awareness</a:t>
            </a:r>
            <a:endParaRPr sz="11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dirty="0">
                <a:solidFill>
                  <a:schemeClr val="dk1"/>
                </a:solidFill>
                <a:highlight>
                  <a:srgbClr val="FFFFFF"/>
                </a:highlight>
              </a:rPr>
              <a:t>ensure that datasets unbiased</a:t>
            </a:r>
            <a:endParaRPr sz="11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dirty="0">
                <a:solidFill>
                  <a:schemeClr val="dk1"/>
                </a:solidFill>
                <a:highlight>
                  <a:srgbClr val="FFFFFF"/>
                </a:highlight>
              </a:rPr>
              <a:t>IBM’s AI Fairness 360  - open source toolkit</a:t>
            </a:r>
            <a:endParaRPr sz="11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dirty="0">
                <a:solidFill>
                  <a:schemeClr val="dk1"/>
                </a:solidFill>
                <a:highlight>
                  <a:srgbClr val="FFFFFF"/>
                </a:highlight>
              </a:rPr>
              <a:t>"radioactive data" Facebook detect if a dataset was used for training (mark the images in a dataset determine whether a particular machine learning model has been trained using those images)</a:t>
            </a:r>
            <a:endParaRPr sz="11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dirty="0">
                <a:solidFill>
                  <a:schemeClr val="dk1"/>
                </a:solidFill>
                <a:highlight>
                  <a:srgbClr val="FFFFFF"/>
                </a:highlight>
              </a:rPr>
              <a:t>greater transparency</a:t>
            </a:r>
            <a:endParaRPr sz="115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6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3310" y="1978160"/>
            <a:ext cx="2910299" cy="25937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501FF7-4C0B-A245-B564-F41A8F8F670E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7EE2124-BC2E-954C-9AE4-1B46E1D9E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/>
      <p:bldP spid="10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227E9-543B-0D49-875B-47015A08D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Mitigating gender bias</a:t>
            </a:r>
            <a:br>
              <a:rPr lang="en-GB" dirty="0"/>
            </a:br>
            <a:endParaRPr lang="en-RO" dirty="0"/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A0C81C7-1BAE-CA47-AFE6-9AB7EF349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765300"/>
            <a:ext cx="7543800" cy="16129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DA232B-699F-6B43-9FF2-71F7DB1BA163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9073106-C83C-2545-9D71-F7B5EAD3B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09BDA6-E1BA-3D4D-A7B1-BBBDB2EBAE22}"/>
              </a:ext>
            </a:extLst>
          </p:cNvPr>
          <p:cNvSpPr/>
          <p:nvPr/>
        </p:nvSpPr>
        <p:spPr>
          <a:xfrm>
            <a:off x="6002228" y="4815893"/>
            <a:ext cx="30572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RO" sz="800" dirty="0"/>
              <a:t>Source: https://krvarshney.github.io/pubs/MahoneyVH2020.pdf</a:t>
            </a:r>
          </a:p>
        </p:txBody>
      </p:sp>
    </p:spTree>
    <p:extLst>
      <p:ext uri="{BB962C8B-B14F-4D97-AF65-F5344CB8AC3E}">
        <p14:creationId xmlns:p14="http://schemas.microsoft.com/office/powerpoint/2010/main" val="146128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6854F-56BE-E849-8526-2CB08DB19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Mitigation with Pre-Processing</a:t>
            </a:r>
            <a:endParaRPr lang="en-RO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5A6BB280-5D19-B147-9737-8C51074C36F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9021073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7BCD83B-4D74-2F4B-9309-5BCD5193BF5F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BC436AD-E68B-9341-BB6C-4F731905D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66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227E9-543B-0D49-875B-47015A08D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30" y="-37641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GB" dirty="0"/>
              <a:t>Mitigation with Pre-Processing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4A702C2-5734-3D4A-91DC-126B2F5AF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74" y="540656"/>
            <a:ext cx="3339702" cy="222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3099D20-6002-844A-BDAF-DD5A8D8B6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142" y="517442"/>
            <a:ext cx="3324712" cy="224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F9B454-108D-0140-A2E2-07B1B231D017}"/>
              </a:ext>
            </a:extLst>
          </p:cNvPr>
          <p:cNvSpPr txBox="1"/>
          <p:nvPr/>
        </p:nvSpPr>
        <p:spPr>
          <a:xfrm>
            <a:off x="1079672" y="2746020"/>
            <a:ext cx="1352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dirty="0"/>
              <a:t>biased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A31C6-8258-3F43-B218-43F8C738FE88}"/>
              </a:ext>
            </a:extLst>
          </p:cNvPr>
          <p:cNvSpPr txBox="1"/>
          <p:nvPr/>
        </p:nvSpPr>
        <p:spPr>
          <a:xfrm>
            <a:off x="5387498" y="3296569"/>
            <a:ext cx="13521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RO" dirty="0"/>
              <a:t>debiased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587C5C-C639-DC4F-8C6D-9841C623F7E7}"/>
              </a:ext>
            </a:extLst>
          </p:cNvPr>
          <p:cNvSpPr/>
          <p:nvPr/>
        </p:nvSpPr>
        <p:spPr>
          <a:xfrm>
            <a:off x="5213212" y="3787953"/>
            <a:ext cx="342945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solidFill>
                  <a:srgbClr val="292929"/>
                </a:solidFill>
                <a:latin typeface="Charter" panose="02040503050506020203" pitchFamily="18" charset="0"/>
              </a:rPr>
              <a:t>Disparate Impact Remover - </a:t>
            </a:r>
            <a:r>
              <a:rPr lang="en-GB" dirty="0">
                <a:solidFill>
                  <a:srgbClr val="292929"/>
                </a:solidFill>
                <a:latin typeface="charter" panose="02040503050506020203" pitchFamily="18" charset="0"/>
              </a:rPr>
              <a:t>remove this ability to distinguish between group membership.</a:t>
            </a:r>
            <a:endParaRPr lang="en-RO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D7464E-2695-A044-97BD-1AE43C2ADA01}"/>
              </a:ext>
            </a:extLst>
          </p:cNvPr>
          <p:cNvSpPr/>
          <p:nvPr/>
        </p:nvSpPr>
        <p:spPr>
          <a:xfrm>
            <a:off x="7049854" y="1670708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292929"/>
                </a:solidFill>
                <a:latin typeface="Charter" panose="02040503050506020203" pitchFamily="18" charset="0"/>
              </a:rPr>
              <a:t>Repair value = 1.0</a:t>
            </a:r>
            <a:endParaRPr lang="en-RO" dirty="0"/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122CAABA-8F21-AF43-871D-AB30510EC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983" y="2634065"/>
            <a:ext cx="2529874" cy="1660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91636F17-1ADD-DD4E-8D71-13F830EAE88E}"/>
              </a:ext>
            </a:extLst>
          </p:cNvPr>
          <p:cNvSpPr/>
          <p:nvPr/>
        </p:nvSpPr>
        <p:spPr>
          <a:xfrm rot="3284105">
            <a:off x="5170208" y="2762097"/>
            <a:ext cx="552275" cy="59304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76E5601-F625-464B-A0B5-78AB0FF83C04}"/>
              </a:ext>
            </a:extLst>
          </p:cNvPr>
          <p:cNvSpPr/>
          <p:nvPr/>
        </p:nvSpPr>
        <p:spPr>
          <a:xfrm>
            <a:off x="774992" y="3460120"/>
            <a:ext cx="17459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>
                <a:solidFill>
                  <a:srgbClr val="292929"/>
                </a:solidFill>
                <a:latin typeface="Charter" panose="02040503050506020203" pitchFamily="18" charset="0"/>
              </a:rPr>
              <a:t>Repair value = 0.8</a:t>
            </a:r>
            <a:endParaRPr lang="en-RO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AA6FB7-1575-3D45-8552-6A770EBD71FB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E496BDB-69DB-5F4B-A7FB-7622F69808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6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60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500"/>
                            </p:stCondLst>
                            <p:childTnLst>
                              <p:par>
                                <p:cTn id="3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000"/>
                            </p:stCondLst>
                            <p:childTnLst>
                              <p:par>
                                <p:cTn id="3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4" grpId="0"/>
      <p:bldP spid="5" grpId="0"/>
      <p:bldP spid="6" grpId="0" animBg="1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227E9-543B-0D49-875B-47015A08D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30" y="-37641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GB" dirty="0"/>
              <a:t>Mitigation Bias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587C5C-C639-DC4F-8C6D-9841C623F7E7}"/>
              </a:ext>
            </a:extLst>
          </p:cNvPr>
          <p:cNvSpPr/>
          <p:nvPr/>
        </p:nvSpPr>
        <p:spPr>
          <a:xfrm>
            <a:off x="3287327" y="3037562"/>
            <a:ext cx="457200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GB" b="1" dirty="0">
                <a:solidFill>
                  <a:srgbClr val="292929"/>
                </a:solidFill>
                <a:latin typeface="Charter" panose="02040503050506020203" pitchFamily="18" charset="0"/>
              </a:rPr>
              <a:t>ML model change</a:t>
            </a:r>
          </a:p>
          <a:p>
            <a:r>
              <a:rPr lang="en-GB" b="1" dirty="0">
                <a:solidFill>
                  <a:srgbClr val="292929"/>
                </a:solidFill>
                <a:latin typeface="Charter" panose="02040503050506020203" pitchFamily="18" charset="0"/>
              </a:rPr>
              <a:t>Algorithms: </a:t>
            </a:r>
            <a:r>
              <a:rPr lang="en-GB" dirty="0">
                <a:solidFill>
                  <a:srgbClr val="292929"/>
                </a:solidFill>
                <a:latin typeface="Charter" panose="02040503050506020203" pitchFamily="18" charset="0"/>
              </a:rPr>
              <a:t>Adversial De-biasing, Variational Fair Autoencoders, Discrimination Aware Ensemble, Model Regularization</a:t>
            </a:r>
            <a:endParaRPr lang="en-RO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93934B1-91BD-724A-9562-B044F084F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1329"/>
            <a:ext cx="9144000" cy="2039618"/>
          </a:xfrm>
          <a:prstGeom prst="rect">
            <a:avLst/>
          </a:prstGeom>
        </p:spPr>
      </p:pic>
      <p:sp>
        <p:nvSpPr>
          <p:cNvPr id="17" name="Notched Right Arrow 16">
            <a:extLst>
              <a:ext uri="{FF2B5EF4-FFF2-40B4-BE49-F238E27FC236}">
                <a16:creationId xmlns:a16="http://schemas.microsoft.com/office/drawing/2014/main" id="{DB0EAAA4-ACF0-7247-8CE4-3F2633791AF7}"/>
              </a:ext>
            </a:extLst>
          </p:cNvPr>
          <p:cNvSpPr/>
          <p:nvPr/>
        </p:nvSpPr>
        <p:spPr>
          <a:xfrm rot="16200000">
            <a:off x="5207567" y="2729134"/>
            <a:ext cx="459014" cy="27250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7BA8F4-5DCC-AF48-A2FB-EE27F4DFCD23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B96F99B-9892-FA4A-8636-CA473DA44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8476E69-6EDC-5E41-8E7D-09D69AAEC32D}"/>
              </a:ext>
            </a:extLst>
          </p:cNvPr>
          <p:cNvSpPr/>
          <p:nvPr/>
        </p:nvSpPr>
        <p:spPr>
          <a:xfrm>
            <a:off x="3064906" y="4815893"/>
            <a:ext cx="58255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800" dirty="0"/>
              <a:t>Source: https://kdoden.com/wp-content/uploads/2020/12/Detecting-and-Correcting-for-Bias-in-Machine-Learning-Models.pdf</a:t>
            </a:r>
          </a:p>
        </p:txBody>
      </p:sp>
    </p:spTree>
    <p:extLst>
      <p:ext uri="{BB962C8B-B14F-4D97-AF65-F5344CB8AC3E}">
        <p14:creationId xmlns:p14="http://schemas.microsoft.com/office/powerpoint/2010/main" val="56889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227E9-543B-0D49-875B-47015A08D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30" y="-37641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GB" dirty="0"/>
              <a:t>Mitigation Bias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587C5C-C639-DC4F-8C6D-9841C623F7E7}"/>
              </a:ext>
            </a:extLst>
          </p:cNvPr>
          <p:cNvSpPr/>
          <p:nvPr/>
        </p:nvSpPr>
        <p:spPr>
          <a:xfrm>
            <a:off x="3487624" y="3090069"/>
            <a:ext cx="5586707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92929"/>
                </a:solidFill>
                <a:latin typeface="Charter" panose="02040503050506020203" pitchFamily="18" charset="0"/>
              </a:rPr>
              <a:t>If training data or ML training algo cant be modified</a:t>
            </a:r>
          </a:p>
          <a:p>
            <a:r>
              <a:rPr lang="en-GB" dirty="0">
                <a:solidFill>
                  <a:srgbClr val="292929"/>
                </a:solidFill>
                <a:latin typeface="Charter" panose="02040503050506020203" pitchFamily="18" charset="0"/>
              </a:rPr>
              <a:t>Modify the model predictions or decision boundary for fairness</a:t>
            </a:r>
          </a:p>
          <a:p>
            <a:r>
              <a:rPr lang="en-GB" b="1" dirty="0">
                <a:solidFill>
                  <a:srgbClr val="292929"/>
                </a:solidFill>
                <a:latin typeface="Charter" panose="02040503050506020203" pitchFamily="18" charset="0"/>
              </a:rPr>
              <a:t>Algorithms: </a:t>
            </a:r>
            <a:r>
              <a:rPr lang="en-GB" dirty="0">
                <a:solidFill>
                  <a:srgbClr val="292929"/>
                </a:solidFill>
                <a:latin typeface="Charter" panose="02040503050506020203" pitchFamily="18" charset="0"/>
              </a:rPr>
              <a:t>Reject Option Classification, Calibrated Equalized Odds Post Processing, Equalized Odds Post-Processing</a:t>
            </a:r>
            <a:endParaRPr lang="en-RO" dirty="0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193934B1-91BD-724A-9562-B044F084F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437"/>
            <a:ext cx="9144000" cy="2039618"/>
          </a:xfrm>
          <a:prstGeom prst="rect">
            <a:avLst/>
          </a:prstGeom>
        </p:spPr>
      </p:pic>
      <p:sp>
        <p:nvSpPr>
          <p:cNvPr id="3" name="Notched Right Arrow 2">
            <a:extLst>
              <a:ext uri="{FF2B5EF4-FFF2-40B4-BE49-F238E27FC236}">
                <a16:creationId xmlns:a16="http://schemas.microsoft.com/office/drawing/2014/main" id="{AA637D67-0156-0D4A-9ED1-A11F1B36556B}"/>
              </a:ext>
            </a:extLst>
          </p:cNvPr>
          <p:cNvSpPr/>
          <p:nvPr/>
        </p:nvSpPr>
        <p:spPr>
          <a:xfrm rot="16200000">
            <a:off x="6786516" y="2724309"/>
            <a:ext cx="459014" cy="272506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F9183D-85B6-8A45-B85A-C73F354C74BE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B7A12E5-F70B-D24B-B299-8ABD7E2D1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DDBF3B-2A0A-CA44-9B10-7231F5D8F3B9}"/>
              </a:ext>
            </a:extLst>
          </p:cNvPr>
          <p:cNvSpPr/>
          <p:nvPr/>
        </p:nvSpPr>
        <p:spPr>
          <a:xfrm>
            <a:off x="3064906" y="4815893"/>
            <a:ext cx="582552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800" dirty="0"/>
              <a:t>Source: https://kdoden.com/wp-content/uploads/2020/12/Detecting-and-Correcting-for-Bias-in-Machine-Learning-Models.pdf</a:t>
            </a:r>
          </a:p>
        </p:txBody>
      </p:sp>
    </p:spTree>
    <p:extLst>
      <p:ext uri="{BB962C8B-B14F-4D97-AF65-F5344CB8AC3E}">
        <p14:creationId xmlns:p14="http://schemas.microsoft.com/office/powerpoint/2010/main" val="169550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9B21B-335F-0D47-B07C-5442A675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Mitigation Bias</a:t>
            </a:r>
            <a:endParaRPr lang="en-RO" dirty="0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BE96551-DCD5-9848-BC62-3F03054FC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1016000"/>
            <a:ext cx="6438900" cy="3111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77E8FA4-605E-8F47-AE09-108BD04861B1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86BE022-9174-2B4D-B528-E04C5C70D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4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9B21B-335F-0D47-B07C-5442A6753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GB" dirty="0"/>
              <a:t>Mitigation Bias</a:t>
            </a:r>
            <a:endParaRPr lang="en-RO" dirty="0"/>
          </a:p>
        </p:txBody>
      </p:sp>
      <p:pic>
        <p:nvPicPr>
          <p:cNvPr id="4" name="Picture 3" descr="A picture containing text, different, various, same&#10;&#10;Description automatically generated">
            <a:extLst>
              <a:ext uri="{FF2B5EF4-FFF2-40B4-BE49-F238E27FC236}">
                <a16:creationId xmlns:a16="http://schemas.microsoft.com/office/drawing/2014/main" id="{34702B56-5CAE-0749-8BA6-3FAB4525A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590" y="572700"/>
            <a:ext cx="6544819" cy="32843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B416FFA-9C2D-334F-A7CC-BAA90C84334E}"/>
              </a:ext>
            </a:extLst>
          </p:cNvPr>
          <p:cNvSpPr/>
          <p:nvPr/>
        </p:nvSpPr>
        <p:spPr>
          <a:xfrm>
            <a:off x="2612572" y="400940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/>
              <a:t>Images after adversarial removal of gender in image space by using a U-Net based autoencoder as inputs to the recognition model</a:t>
            </a:r>
            <a:endParaRPr lang="en-RO" sz="1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9F074-3C3A-B548-845C-21879B8DB683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F0BE4ED-8528-A544-8630-1AA2DD932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0BC560-B236-1848-AD04-F0C3747946BB}"/>
              </a:ext>
            </a:extLst>
          </p:cNvPr>
          <p:cNvSpPr/>
          <p:nvPr/>
        </p:nvSpPr>
        <p:spPr>
          <a:xfrm>
            <a:off x="6926494" y="4800367"/>
            <a:ext cx="221735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Source: https://</a:t>
            </a:r>
            <a:r>
              <a:rPr lang="en-GB" sz="800" dirty="0" err="1"/>
              <a:t>arxiv.org</a:t>
            </a:r>
            <a:r>
              <a:rPr lang="en-GB" sz="800" dirty="0"/>
              <a:t>/pdf/1811.08489.pdf</a:t>
            </a:r>
            <a:endParaRPr lang="en-RO" sz="800" dirty="0"/>
          </a:p>
        </p:txBody>
      </p:sp>
    </p:spTree>
    <p:extLst>
      <p:ext uri="{BB962C8B-B14F-4D97-AF65-F5344CB8AC3E}">
        <p14:creationId xmlns:p14="http://schemas.microsoft.com/office/powerpoint/2010/main" val="424772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1C3FCCA-BE77-A940-86F7-3CF9FF3D0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591" y="883597"/>
            <a:ext cx="4146296" cy="2838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B9B21B-335F-0D47-B07C-5442A675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Mitigation Bias</a:t>
            </a:r>
            <a:endParaRPr lang="en-RO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24FDFF-7E0D-DC47-89D0-1CE724D5BCD4}"/>
              </a:ext>
            </a:extLst>
          </p:cNvPr>
          <p:cNvSpPr/>
          <p:nvPr/>
        </p:nvSpPr>
        <p:spPr>
          <a:xfrm>
            <a:off x="1602121" y="3112421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err="1">
                <a:latin typeface="Segoe UI" panose="020B0502040204020203" pitchFamily="34" charset="0"/>
              </a:rPr>
              <a:t>GenBiT</a:t>
            </a:r>
            <a:r>
              <a:rPr lang="en-GB" dirty="0">
                <a:latin typeface="Segoe UI" panose="020B0502040204020203" pitchFamily="34" charset="0"/>
              </a:rPr>
              <a:t>: measure and mitigate gender bias in language datasets (Microsoft)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2E04798-345D-B94E-A9B8-B8868DD44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" y="1122335"/>
            <a:ext cx="4789631" cy="144941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62A3989-7A71-5645-93D4-2C3E0257D174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5CD1A17-E493-0148-B4B8-CA5BF41A0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0BC560-B236-1848-AD04-F0C3747946BB}"/>
              </a:ext>
            </a:extLst>
          </p:cNvPr>
          <p:cNvSpPr/>
          <p:nvPr/>
        </p:nvSpPr>
        <p:spPr>
          <a:xfrm>
            <a:off x="3564367" y="4815893"/>
            <a:ext cx="551047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https://</a:t>
            </a:r>
            <a:r>
              <a:rPr lang="en-GB" sz="800" dirty="0" err="1"/>
              <a:t>www.microsoft.com</a:t>
            </a:r>
            <a:r>
              <a:rPr lang="en-GB" sz="800" dirty="0"/>
              <a:t>/</a:t>
            </a:r>
            <a:r>
              <a:rPr lang="en-GB" sz="800" dirty="0" err="1"/>
              <a:t>en</a:t>
            </a:r>
            <a:r>
              <a:rPr lang="en-GB" sz="800" dirty="0"/>
              <a:t>-us/research/uploads/prod/2021/10/MSJAR_Genbit_Final_Version-616fd3a073758.pdf</a:t>
            </a:r>
            <a:endParaRPr lang="en-RO" sz="800" dirty="0"/>
          </a:p>
        </p:txBody>
      </p:sp>
    </p:spTree>
    <p:extLst>
      <p:ext uri="{BB962C8B-B14F-4D97-AF65-F5344CB8AC3E}">
        <p14:creationId xmlns:p14="http://schemas.microsoft.com/office/powerpoint/2010/main" val="1561446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9B21B-335F-0D47-B07C-5442A675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Mitigation Bias</a:t>
            </a:r>
            <a:endParaRPr lang="en-RO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24FDFF-7E0D-DC47-89D0-1CE724D5BCD4}"/>
              </a:ext>
            </a:extLst>
          </p:cNvPr>
          <p:cNvSpPr/>
          <p:nvPr/>
        </p:nvSpPr>
        <p:spPr>
          <a:xfrm>
            <a:off x="2521131" y="2952205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Pipeline for predictive learning with discrimination prevention (IBM)</a:t>
            </a:r>
            <a:endParaRPr lang="en-GB" dirty="0">
              <a:latin typeface="Segoe UI" panose="020B0502040204020203" pitchFamily="34" charset="0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4013FA33-BA27-1A43-9425-F03AED9BE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382" y="1253314"/>
            <a:ext cx="6400313" cy="1698891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70C4BA-DB5D-714C-BDB3-5D348E8F7D11}"/>
              </a:ext>
            </a:extLst>
          </p:cNvPr>
          <p:cNvCxnSpPr>
            <a:stCxn id="2" idx="0"/>
          </p:cNvCxnSpPr>
          <p:nvPr/>
        </p:nvCxnSpPr>
        <p:spPr>
          <a:xfrm flipH="1">
            <a:off x="3396343" y="445025"/>
            <a:ext cx="1175657" cy="11660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2D0F17B-AC2F-A649-8491-A33C017F2030}"/>
              </a:ext>
            </a:extLst>
          </p:cNvPr>
          <p:cNvSpPr/>
          <p:nvPr/>
        </p:nvSpPr>
        <p:spPr>
          <a:xfrm>
            <a:off x="4572000" y="249980"/>
            <a:ext cx="12186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training data </a:t>
            </a:r>
            <a:endParaRPr lang="en-RO" dirty="0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65D2372-4CFE-CB4B-90A4-AAA24EF9EEDD}"/>
              </a:ext>
            </a:extLst>
          </p:cNvPr>
          <p:cNvCxnSpPr>
            <a:cxnSpLocks/>
            <a:stCxn id="19" idx="1"/>
          </p:cNvCxnSpPr>
          <p:nvPr/>
        </p:nvCxnSpPr>
        <p:spPr>
          <a:xfrm flipH="1">
            <a:off x="4079967" y="731375"/>
            <a:ext cx="1082150" cy="8896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A79F9C2E-C039-D647-B8F3-D48570A216D5}"/>
              </a:ext>
            </a:extLst>
          </p:cNvPr>
          <p:cNvSpPr/>
          <p:nvPr/>
        </p:nvSpPr>
        <p:spPr>
          <a:xfrm>
            <a:off x="5162117" y="577486"/>
            <a:ext cx="13100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test data </a:t>
            </a:r>
            <a:endParaRPr lang="en-RO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EF0E80-0F02-B548-BB9D-D44BE5DAE5B8}"/>
              </a:ext>
            </a:extLst>
          </p:cNvPr>
          <p:cNvSpPr/>
          <p:nvPr/>
        </p:nvSpPr>
        <p:spPr>
          <a:xfrm>
            <a:off x="360742" y="3586937"/>
            <a:ext cx="852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="1" dirty="0">
                <a:solidFill>
                  <a:srgbClr val="323232"/>
                </a:solidFill>
                <a:latin typeface="ibm-plex-sans"/>
              </a:rPr>
              <a:t>Group discrimination control </a:t>
            </a:r>
            <a:r>
              <a:rPr lang="en-GB" sz="1200" dirty="0">
                <a:solidFill>
                  <a:srgbClr val="323232"/>
                </a:solidFill>
                <a:latin typeface="ibm-plex-sans"/>
              </a:rPr>
              <a:t>= similar chance at receiving a </a:t>
            </a:r>
            <a:r>
              <a:rPr lang="en-GB" sz="1200" dirty="0" err="1">
                <a:solidFill>
                  <a:srgbClr val="323232"/>
                </a:solidFill>
                <a:latin typeface="ibm-plex-sans"/>
              </a:rPr>
              <a:t>favorable</a:t>
            </a:r>
            <a:r>
              <a:rPr lang="en-GB" sz="1200" dirty="0">
                <a:solidFill>
                  <a:srgbClr val="323232"/>
                </a:solidFill>
                <a:latin typeface="ibm-plex-sans"/>
              </a:rPr>
              <a:t> decision irrespective of membership in the protected or unprotected group </a:t>
            </a:r>
          </a:p>
          <a:p>
            <a:r>
              <a:rPr lang="en-GB" sz="1200" b="1" dirty="0">
                <a:solidFill>
                  <a:srgbClr val="323232"/>
                </a:solidFill>
                <a:latin typeface="ibm-plex-sans"/>
              </a:rPr>
              <a:t>Individual distortion control </a:t>
            </a:r>
            <a:r>
              <a:rPr lang="en-GB" sz="1200" dirty="0">
                <a:solidFill>
                  <a:srgbClr val="323232"/>
                </a:solidFill>
                <a:latin typeface="ibm-plex-sans"/>
              </a:rPr>
              <a:t>= every combination of features undergoes only a small change during the transformation to prevent (people with similar attributes from being compared, causing their anticipated outcome to change)  </a:t>
            </a:r>
          </a:p>
          <a:p>
            <a:r>
              <a:rPr lang="en-GB" sz="1200" b="1" dirty="0">
                <a:solidFill>
                  <a:srgbClr val="323232"/>
                </a:solidFill>
                <a:latin typeface="ibm-plex-sans"/>
              </a:rPr>
              <a:t>Utility preservation</a:t>
            </a:r>
            <a:r>
              <a:rPr lang="en-GB" sz="1200" dirty="0">
                <a:solidFill>
                  <a:srgbClr val="323232"/>
                </a:solidFill>
                <a:latin typeface="ibm-plex-sans"/>
              </a:rPr>
              <a:t>: the input probability distribution &amp; output probability distribution statistically similar (AI algorithm learns what it is supposed to learn)</a:t>
            </a:r>
            <a:endParaRPr lang="en-RO" sz="12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0BBF1-EE01-0944-88DE-8AD46D5ABE7C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28D15AE-4CF9-9E4A-A0A5-5CDE904AE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0BC560-B236-1848-AD04-F0C3747946BB}"/>
              </a:ext>
            </a:extLst>
          </p:cNvPr>
          <p:cNvSpPr/>
          <p:nvPr/>
        </p:nvSpPr>
        <p:spPr>
          <a:xfrm>
            <a:off x="4198948" y="4806602"/>
            <a:ext cx="494505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IBM https://</a:t>
            </a:r>
            <a:r>
              <a:rPr lang="en-GB" sz="800" dirty="0" err="1"/>
              <a:t>proceedings.neurips.cc</a:t>
            </a:r>
            <a:r>
              <a:rPr lang="en-GB" sz="800" dirty="0"/>
              <a:t>/paper/2017/file/9a49a25d845a483fae4be7e341368e36-Paper.pdf</a:t>
            </a:r>
            <a:endParaRPr lang="en-RO" sz="800" dirty="0"/>
          </a:p>
        </p:txBody>
      </p:sp>
    </p:spTree>
    <p:extLst>
      <p:ext uri="{BB962C8B-B14F-4D97-AF65-F5344CB8AC3E}">
        <p14:creationId xmlns:p14="http://schemas.microsoft.com/office/powerpoint/2010/main" val="32587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7" grpId="0"/>
      <p:bldP spid="19" grpId="0"/>
      <p:bldP spid="2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32325" y="1096874"/>
            <a:ext cx="4339200" cy="29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So what can we do to ensure AI becomes more accurate, ethical and inclusive?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31A9FE-0666-5C4E-86DE-86E8BC1ED954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69FBFBF-0A45-F04D-92FB-E26D33D71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9B21B-335F-0D47-B07C-5442A675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Mitigation Bias</a:t>
            </a:r>
            <a:endParaRPr lang="en-RO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24FDFF-7E0D-DC47-89D0-1CE724D5BCD4}"/>
              </a:ext>
            </a:extLst>
          </p:cNvPr>
          <p:cNvSpPr/>
          <p:nvPr/>
        </p:nvSpPr>
        <p:spPr>
          <a:xfrm>
            <a:off x="4071257" y="3857896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Google Translate feature</a:t>
            </a:r>
            <a:endParaRPr lang="en-GB" dirty="0">
              <a:latin typeface="Segoe UI" panose="020B0502040204020203" pitchFamily="34" charset="0"/>
            </a:endParaRP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E29A2E7-DD71-1844-B11B-399B2FA25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393" y="531199"/>
            <a:ext cx="6562048" cy="3178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CF26029B-AB74-B347-A28D-4451D8249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488" y="1216479"/>
            <a:ext cx="3385841" cy="149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2A5D49-B525-174A-8205-3EA33E7218BB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2DBE24B-BD97-734B-9812-F7FC08182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0BC560-B236-1848-AD04-F0C3747946BB}"/>
              </a:ext>
            </a:extLst>
          </p:cNvPr>
          <p:cNvSpPr/>
          <p:nvPr/>
        </p:nvSpPr>
        <p:spPr>
          <a:xfrm>
            <a:off x="4306750" y="4815893"/>
            <a:ext cx="48370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IBM https://</a:t>
            </a:r>
            <a:r>
              <a:rPr lang="en-GB" sz="800" dirty="0" err="1"/>
              <a:t>proceedings.neurips.cc</a:t>
            </a:r>
            <a:r>
              <a:rPr lang="en-GB" sz="800" dirty="0"/>
              <a:t>/paper/2017/file/9a49a25d845a483fae4be7e341368e36-Paper.pdf</a:t>
            </a:r>
            <a:endParaRPr lang="en-RO" sz="800" dirty="0"/>
          </a:p>
        </p:txBody>
      </p:sp>
    </p:spTree>
    <p:extLst>
      <p:ext uri="{BB962C8B-B14F-4D97-AF65-F5344CB8AC3E}">
        <p14:creationId xmlns:p14="http://schemas.microsoft.com/office/powerpoint/2010/main" val="1307433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9B21B-335F-0D47-B07C-5442A675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Mitigation Bias</a:t>
            </a:r>
            <a:endParaRPr lang="en-RO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24FDFF-7E0D-DC47-89D0-1CE724D5BCD4}"/>
              </a:ext>
            </a:extLst>
          </p:cNvPr>
          <p:cNvSpPr/>
          <p:nvPr/>
        </p:nvSpPr>
        <p:spPr>
          <a:xfrm>
            <a:off x="4071257" y="385789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New benchmark </a:t>
            </a:r>
            <a:r>
              <a:rPr lang="en-GB" dirty="0" err="1"/>
              <a:t>WinoBias</a:t>
            </a:r>
            <a:r>
              <a:rPr lang="en-GB" dirty="0"/>
              <a:t> University of Virginia, LA </a:t>
            </a:r>
          </a:p>
          <a:p>
            <a:endParaRPr lang="en-GB" dirty="0">
              <a:latin typeface="Segoe UI" panose="020B0502040204020203" pitchFamily="34" charset="0"/>
            </a:endParaRPr>
          </a:p>
        </p:txBody>
      </p:sp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EB17D5F-46F2-0847-BF8C-D293C560B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879" y="69669"/>
            <a:ext cx="3872898" cy="355497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340C60E-65A6-7A41-AB49-A026177F4DD6}"/>
              </a:ext>
            </a:extLst>
          </p:cNvPr>
          <p:cNvSpPr/>
          <p:nvPr/>
        </p:nvSpPr>
        <p:spPr>
          <a:xfrm>
            <a:off x="311700" y="1844130"/>
            <a:ext cx="263179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correct linking predictions in </a:t>
            </a:r>
            <a:r>
              <a:rPr lang="en-GB" b="1" dirty="0"/>
              <a:t>pro-stereotypical</a:t>
            </a:r>
            <a:r>
              <a:rPr lang="en-GB" dirty="0"/>
              <a:t> scenarios </a:t>
            </a:r>
            <a:r>
              <a:rPr lang="en-GB" b="1" dirty="0"/>
              <a:t>anti-stereotypical</a:t>
            </a:r>
            <a:r>
              <a:rPr lang="en-GB" dirty="0"/>
              <a:t> scenarios equally well to pass the test</a:t>
            </a:r>
            <a:endParaRPr lang="en-RO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B6BD7B-2C4A-DD49-93B8-AAD6AADCFBC0}"/>
              </a:ext>
            </a:extLst>
          </p:cNvPr>
          <p:cNvCxnSpPr/>
          <p:nvPr/>
        </p:nvCxnSpPr>
        <p:spPr>
          <a:xfrm flipV="1">
            <a:off x="1584960" y="445025"/>
            <a:ext cx="2599638" cy="1705992"/>
          </a:xfrm>
          <a:prstGeom prst="straightConnector1">
            <a:avLst/>
          </a:prstGeom>
          <a:ln>
            <a:solidFill>
              <a:srgbClr val="FF23D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F8C1A53-D0D4-264F-BF31-E31FC869DBC8}"/>
              </a:ext>
            </a:extLst>
          </p:cNvPr>
          <p:cNvCxnSpPr>
            <a:cxnSpLocks/>
          </p:cNvCxnSpPr>
          <p:nvPr/>
        </p:nvCxnSpPr>
        <p:spPr>
          <a:xfrm flipV="1">
            <a:off x="1584960" y="1017725"/>
            <a:ext cx="2786743" cy="1399936"/>
          </a:xfrm>
          <a:prstGeom prst="straightConnector1">
            <a:avLst/>
          </a:prstGeom>
          <a:ln>
            <a:solidFill>
              <a:srgbClr val="FF23D8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747E8A1-7CE6-984A-97E7-D60502AA935F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FFEBEFA-BD95-4A40-9466-F1C330490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0BC560-B236-1848-AD04-F0C3747946BB}"/>
              </a:ext>
            </a:extLst>
          </p:cNvPr>
          <p:cNvSpPr/>
          <p:nvPr/>
        </p:nvSpPr>
        <p:spPr>
          <a:xfrm>
            <a:off x="7177158" y="4815893"/>
            <a:ext cx="18549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https://</a:t>
            </a:r>
            <a:r>
              <a:rPr lang="en-GB" sz="800" dirty="0" err="1"/>
              <a:t>arxiv.org</a:t>
            </a:r>
            <a:r>
              <a:rPr lang="en-GB" sz="800" dirty="0"/>
              <a:t>/pdf/1804.06876.pdf</a:t>
            </a:r>
            <a:endParaRPr lang="en-RO" sz="800" dirty="0"/>
          </a:p>
        </p:txBody>
      </p:sp>
    </p:spTree>
    <p:extLst>
      <p:ext uri="{BB962C8B-B14F-4D97-AF65-F5344CB8AC3E}">
        <p14:creationId xmlns:p14="http://schemas.microsoft.com/office/powerpoint/2010/main" val="386409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9B21B-335F-0D47-B07C-5442A6753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FACT Diagnostic: How to Better Understand Trade-offs Involving Group Fairness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24FDFF-7E0D-DC47-89D0-1CE724D5BCD4}"/>
              </a:ext>
            </a:extLst>
          </p:cNvPr>
          <p:cNvSpPr/>
          <p:nvPr/>
        </p:nvSpPr>
        <p:spPr>
          <a:xfrm>
            <a:off x="4071257" y="385789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FACT framework</a:t>
            </a:r>
          </a:p>
          <a:p>
            <a:endParaRPr lang="en-GB" dirty="0">
              <a:latin typeface="Segoe UI" panose="020B0502040204020203" pitchFamily="34" charset="0"/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C659AE76-D242-2A49-945D-BEBEB333D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4518" y="1344701"/>
            <a:ext cx="5138739" cy="2186218"/>
          </a:xfrm>
          <a:prstGeom prst="rect">
            <a:avLst/>
          </a:prstGeom>
        </p:spPr>
      </p:pic>
      <p:pic>
        <p:nvPicPr>
          <p:cNvPr id="14338" name="Picture 2">
            <a:extLst>
              <a:ext uri="{FF2B5EF4-FFF2-40B4-BE49-F238E27FC236}">
                <a16:creationId xmlns:a16="http://schemas.microsoft.com/office/drawing/2014/main" id="{2C8B03C2-3B4D-FE41-BDCC-B1466CCEF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43" y="1565187"/>
            <a:ext cx="2753846" cy="1965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68942DB-7665-4942-BBD2-2EE937F23DDA}"/>
              </a:ext>
            </a:extLst>
          </p:cNvPr>
          <p:cNvSpPr/>
          <p:nvPr/>
        </p:nvSpPr>
        <p:spPr>
          <a:xfrm>
            <a:off x="414669" y="3601327"/>
            <a:ext cx="333862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555D66"/>
                </a:solidFill>
                <a:latin typeface="Lato" panose="020F0502020204030203" pitchFamily="34" charset="0"/>
              </a:rPr>
              <a:t>flexible analyses of trade-offs between group fairness and predictive performance (type-1 trade-off)</a:t>
            </a:r>
          </a:p>
          <a:p>
            <a:r>
              <a:rPr lang="en-GB" dirty="0">
                <a:solidFill>
                  <a:srgbClr val="555D66"/>
                </a:solidFill>
                <a:latin typeface="Lato" panose="020F0502020204030203" pitchFamily="34" charset="0"/>
              </a:rPr>
              <a:t>different types of group fairness definitions (type-2 trade-off)</a:t>
            </a:r>
            <a:endParaRPr lang="en-RO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DF3A2D-46BD-444B-868D-A93F0FE089B8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294C075-7B84-184D-816D-DD6DC678F1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D0BC560-B236-1848-AD04-F0C3747946BB}"/>
              </a:ext>
            </a:extLst>
          </p:cNvPr>
          <p:cNvSpPr/>
          <p:nvPr/>
        </p:nvSpPr>
        <p:spPr>
          <a:xfrm>
            <a:off x="7140371" y="4784550"/>
            <a:ext cx="185492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https://</a:t>
            </a:r>
            <a:r>
              <a:rPr lang="en-GB" sz="800" dirty="0" err="1"/>
              <a:t>arxiv.org</a:t>
            </a:r>
            <a:r>
              <a:rPr lang="en-GB" sz="800" dirty="0"/>
              <a:t>/pdf/2004.03424.pdf</a:t>
            </a:r>
            <a:endParaRPr lang="en-RO" sz="800" dirty="0"/>
          </a:p>
        </p:txBody>
      </p:sp>
    </p:spTree>
    <p:extLst>
      <p:ext uri="{BB962C8B-B14F-4D97-AF65-F5344CB8AC3E}">
        <p14:creationId xmlns:p14="http://schemas.microsoft.com/office/powerpoint/2010/main" val="294166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0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176C-7799-8241-AE86-7B7A80163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35" y="0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GB" dirty="0"/>
              <a:t>Mitigation Bias</a:t>
            </a:r>
            <a:endParaRPr lang="en-RO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D1B02B-CF23-A048-B856-F5E5F4343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98" y="622180"/>
            <a:ext cx="6294474" cy="35109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C3D922-C93E-1749-B7DE-FDD4E1858A11}"/>
              </a:ext>
            </a:extLst>
          </p:cNvPr>
          <p:cNvSpPr/>
          <p:nvPr/>
        </p:nvSpPr>
        <p:spPr>
          <a:xfrm>
            <a:off x="1412254" y="4133168"/>
            <a:ext cx="5596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new Guided Attention Image Captioning model (GAIC) , which can significantly reduce gender bias by self-guided supervision (Texas A&amp;M University)</a:t>
            </a:r>
            <a:endParaRPr lang="en-RO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AA9C5E-032F-A14F-A6C7-EFC75CD742BB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66709A5-B2B4-2147-B0C1-40E52C244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0932B2-BCE5-D34C-98CE-0C493C8D71FB}"/>
              </a:ext>
            </a:extLst>
          </p:cNvPr>
          <p:cNvSpPr/>
          <p:nvPr/>
        </p:nvSpPr>
        <p:spPr>
          <a:xfrm>
            <a:off x="7151475" y="4815893"/>
            <a:ext cx="186778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/>
              <a:t>https://</a:t>
            </a:r>
            <a:r>
              <a:rPr lang="en-GB" sz="800" dirty="0" err="1"/>
              <a:t>arxiv.org</a:t>
            </a:r>
            <a:r>
              <a:rPr lang="en-GB" sz="800" dirty="0"/>
              <a:t>/pdf/2006.08315.pdf</a:t>
            </a:r>
            <a:endParaRPr lang="en-RO" sz="800" dirty="0"/>
          </a:p>
        </p:txBody>
      </p:sp>
    </p:spTree>
    <p:extLst>
      <p:ext uri="{BB962C8B-B14F-4D97-AF65-F5344CB8AC3E}">
        <p14:creationId xmlns:p14="http://schemas.microsoft.com/office/powerpoint/2010/main" val="161438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176C-7799-8241-AE86-7B7A80163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Mitigation Bias</a:t>
            </a:r>
            <a:endParaRPr lang="en-RO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9C3D922-C93E-1749-B7DE-FDD4E1858A11}"/>
              </a:ext>
            </a:extLst>
          </p:cNvPr>
          <p:cNvSpPr/>
          <p:nvPr/>
        </p:nvSpPr>
        <p:spPr>
          <a:xfrm>
            <a:off x="3547730" y="2340917"/>
            <a:ext cx="5596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/>
              <a:t>Algorithm of the Debiasing Variational Autoencoder (DB-VAE) in presentation attack detection (PAD)</a:t>
            </a:r>
            <a:endParaRPr lang="en-RO" sz="12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82655B4-767A-5144-9BAF-55593BD1A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162" y="257531"/>
            <a:ext cx="5870807" cy="2168745"/>
          </a:xfrm>
          <a:prstGeom prst="rect">
            <a:avLst/>
          </a:prstGeom>
        </p:spPr>
      </p:pic>
      <p:pic>
        <p:nvPicPr>
          <p:cNvPr id="9" name="Picture 8" descr="A collage of people&#10;&#10;Description automatically generated with low confidence">
            <a:extLst>
              <a:ext uri="{FF2B5EF4-FFF2-40B4-BE49-F238E27FC236}">
                <a16:creationId xmlns:a16="http://schemas.microsoft.com/office/drawing/2014/main" id="{F208318B-FF98-6C4F-B68D-6B632E378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4" y="2717226"/>
            <a:ext cx="3617379" cy="19812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6A49386-84F3-1F42-949F-B36F8206E7DD}"/>
              </a:ext>
            </a:extLst>
          </p:cNvPr>
          <p:cNvSpPr/>
          <p:nvPr/>
        </p:nvSpPr>
        <p:spPr>
          <a:xfrm>
            <a:off x="4029739" y="3968041"/>
            <a:ext cx="55962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 err="1"/>
              <a:t>SiW</a:t>
            </a:r>
            <a:r>
              <a:rPr lang="en-GB" sz="1200" dirty="0"/>
              <a:t> dataset( 160 subjects and 4478 videos) </a:t>
            </a:r>
            <a:endParaRPr lang="en-RO" sz="1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9A9B0D-D5BE-9A42-9FDE-D507BBADD6BB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5DB42CF-FD0D-1F44-926B-BD1355C5C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4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1500"/>
                            </p:stCondLst>
                            <p:childTnLst>
                              <p:par>
                                <p:cTn id="2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53767D-51E8-5A45-B97C-5634837E3D6D}"/>
              </a:ext>
            </a:extLst>
          </p:cNvPr>
          <p:cNvSpPr/>
          <p:nvPr/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 algn="ctr">
              <a:spcAft>
                <a:spcPts val="600"/>
              </a:spcAft>
              <a:buClr>
                <a:schemeClr val="dk2"/>
              </a:buClr>
              <a:buSzPts val="2100"/>
            </a:pPr>
            <a:endParaRPr lang="en-RO" sz="2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4A30E9-61CF-4548-87BD-2053AA8B0570}"/>
              </a:ext>
            </a:extLst>
          </p:cNvPr>
          <p:cNvSpPr/>
          <p:nvPr/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https://stereoset.mit.edu/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https://aif360.mybluemix.net/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https://github.com/adebayoj/fairml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https://fairlearn.org/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https://cloud.google.com/ai-platform/prediction/docs/using-what-if-tool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https://github.com/princetonvisualai/revise-tool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https://slowe.github.io/genderbias/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https://gender-decoder.katmatfield.com/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https://www.totaljobs.com/insidejob/gender-bias-decoder/</a:t>
            </a:r>
            <a:endParaRPr lang="en-GB" sz="130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7B5676-2EA3-524A-8871-0D100CACBDB5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RO" dirty="0"/>
              <a:t> </a:t>
            </a:r>
            <a:endParaRPr lang="en-R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30A864-875E-D241-BEE5-94895AE93402}"/>
              </a:ext>
            </a:extLst>
          </p:cNvPr>
          <p:cNvSpPr/>
          <p:nvPr/>
        </p:nvSpPr>
        <p:spPr>
          <a:xfrm>
            <a:off x="367500" y="43302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</a:rPr>
              <a:t>1. StereoSet</a:t>
            </a:r>
          </a:p>
          <a:p>
            <a:r>
              <a:rPr lang="en-GB" dirty="0">
                <a:solidFill>
                  <a:schemeClr val="tx1"/>
                </a:solidFill>
                <a:latin typeface="Lato" panose="020F0502020204030203" pitchFamily="34" charset="0"/>
              </a:rPr>
              <a:t>A Measure of Bias in Language Models</a:t>
            </a:r>
          </a:p>
          <a:p>
            <a:r>
              <a:rPr lang="en-GB" sz="1000" dirty="0"/>
              <a:t>17,000 sentences that measures model preferences across gender, race, religion, and profession.</a:t>
            </a:r>
            <a:endParaRPr lang="en-GB" sz="1000" dirty="0">
              <a:solidFill>
                <a:schemeClr val="tx1"/>
              </a:solidFill>
              <a:latin typeface="Lato" panose="020F0502020204030203" pitchFamily="34" charset="0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713FC6D-A420-584A-8CE0-1939ECA50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56" y="1450721"/>
            <a:ext cx="3239109" cy="280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81A7198-158F-9F44-95BC-A657385ECD9A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7A304F4-1A91-7B4D-9785-D06D60FA59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521DB0-DBF9-2744-A827-C93F6CB2F7A6}"/>
              </a:ext>
            </a:extLst>
          </p:cNvPr>
          <p:cNvSpPr/>
          <p:nvPr/>
        </p:nvSpPr>
        <p:spPr>
          <a:xfrm>
            <a:off x="5892996" y="4815893"/>
            <a:ext cx="307590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800" dirty="0">
                <a:solidFill>
                  <a:schemeClr val="bg2"/>
                </a:solidFill>
              </a:rPr>
              <a:t>https://twitter.com/IAugenstein/status/1420770917941137408</a:t>
            </a:r>
          </a:p>
        </p:txBody>
      </p:sp>
    </p:spTree>
    <p:extLst>
      <p:ext uri="{BB962C8B-B14F-4D97-AF65-F5344CB8AC3E}">
        <p14:creationId xmlns:p14="http://schemas.microsoft.com/office/powerpoint/2010/main" val="136330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53767D-51E8-5A45-B97C-5634837E3D6D}"/>
              </a:ext>
            </a:extLst>
          </p:cNvPr>
          <p:cNvSpPr/>
          <p:nvPr/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indent="-342900" algn="ctr">
              <a:spcAft>
                <a:spcPts val="600"/>
              </a:spcAft>
              <a:buClr>
                <a:schemeClr val="dk2"/>
              </a:buClr>
              <a:buSzPts val="2100"/>
            </a:pPr>
            <a:endParaRPr lang="en-RO" sz="2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4A30E9-61CF-4548-87BD-2053AA8B0570}"/>
              </a:ext>
            </a:extLst>
          </p:cNvPr>
          <p:cNvSpPr/>
          <p:nvPr/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https://stereoset.mit.edu/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https://aif360.mybluemix.net/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https://github.com/adebayoj/fairml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https://fairlearn.org/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https://cloud.google.com/ai-platform/prediction/docs/using-what-if-tool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https://github.com/princetonvisualai/revise-tool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https://slowe.github.io/genderbias/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https://gender-decoder.katmatfield.com/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https://www.totaljobs.com/insidejob/gender-bias-decoder/</a:t>
            </a:r>
            <a:endParaRPr lang="en-GB" sz="13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7B5676-2EA3-524A-8871-0D100CACBDB5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RO" dirty="0"/>
              <a:t> </a:t>
            </a:r>
            <a:endParaRPr lang="en-R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30A864-875E-D241-BEE5-94895AE93402}"/>
              </a:ext>
            </a:extLst>
          </p:cNvPr>
          <p:cNvSpPr/>
          <p:nvPr/>
        </p:nvSpPr>
        <p:spPr>
          <a:xfrm>
            <a:off x="367500" y="910773"/>
            <a:ext cx="3051895" cy="606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</a:pPr>
            <a:r>
              <a:rPr lang="en-GB" dirty="0"/>
              <a:t>AI Fairness 360</a:t>
            </a:r>
            <a:endParaRPr lang="en-GB" dirty="0">
              <a:solidFill>
                <a:schemeClr val="dk2"/>
              </a:solidFill>
              <a:hlinkClick r:id="rId3"/>
            </a:endParaRPr>
          </a:p>
          <a:p>
            <a:pPr marL="1143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  <a:hlinkClick r:id="rId3"/>
              </a:rPr>
              <a:t>2. https://aif360.mybluemix.net/</a:t>
            </a:r>
            <a:endParaRPr lang="en-GB" dirty="0">
              <a:solidFill>
                <a:schemeClr val="dk2"/>
              </a:solidFill>
            </a:endParaRPr>
          </a:p>
        </p:txBody>
      </p:sp>
      <p:pic>
        <p:nvPicPr>
          <p:cNvPr id="8" name="Picture 7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06BE03C-28D7-6846-BF54-386E003540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5500" y="1778084"/>
            <a:ext cx="4853687" cy="22600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96585C9-B355-714F-A99C-7F00517D2133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10" name="Picture 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945DFE7-C158-F54D-8873-0CAA37E93D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521DB0-DBF9-2744-A827-C93F6CB2F7A6}"/>
              </a:ext>
            </a:extLst>
          </p:cNvPr>
          <p:cNvSpPr/>
          <p:nvPr/>
        </p:nvSpPr>
        <p:spPr>
          <a:xfrm>
            <a:off x="6068094" y="4815893"/>
            <a:ext cx="307590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800" dirty="0">
                <a:solidFill>
                  <a:schemeClr val="bg2"/>
                </a:solidFill>
              </a:rPr>
              <a:t>https://twitter.com/IAugenstein/status/1420770917941137408</a:t>
            </a:r>
          </a:p>
        </p:txBody>
      </p:sp>
    </p:spTree>
    <p:extLst>
      <p:ext uri="{BB962C8B-B14F-4D97-AF65-F5344CB8AC3E}">
        <p14:creationId xmlns:p14="http://schemas.microsoft.com/office/powerpoint/2010/main" val="403127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F53767D-51E8-5A45-B97C-5634837E3D6D}"/>
              </a:ext>
            </a:extLst>
          </p:cNvPr>
          <p:cNvSpPr/>
          <p:nvPr/>
        </p:nvSpPr>
        <p:spPr>
          <a:xfrm>
            <a:off x="857171" y="5331122"/>
            <a:ext cx="1485506" cy="46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indent="-342900" algn="ctr">
              <a:spcAft>
                <a:spcPts val="600"/>
              </a:spcAft>
              <a:buClr>
                <a:schemeClr val="dk2"/>
              </a:buClr>
              <a:buSzPts val="2100"/>
            </a:pPr>
            <a:endParaRPr lang="en-RO" sz="21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64A30E9-61CF-4548-87BD-2053AA8B0570}"/>
              </a:ext>
            </a:extLst>
          </p:cNvPr>
          <p:cNvSpPr/>
          <p:nvPr/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https://stereoset.mit.edu/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https://aif360.mybluemix.net/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https://github.com/adebayoj/fairml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https://fairlearn.org/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https://cloud.google.com/ai-platform/prediction/docs/using-what-if-tool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https://github.com/princetonvisualai/revise-tool</a:t>
            </a:r>
            <a:r>
              <a:rPr lang="en-GB" sz="1300" dirty="0">
                <a:solidFill>
                  <a:schemeClr val="dk2"/>
                </a:solidFill>
              </a:rPr>
              <a:t> (REvealing VIsual biaSEs</a:t>
            </a:r>
            <a:r>
              <a:rPr lang="en-GB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https://slowe.github.io/genderbias/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https://gender-decoder.katmatfield.com/</a:t>
            </a:r>
            <a:endParaRPr lang="en-GB" sz="1300" dirty="0">
              <a:solidFill>
                <a:schemeClr val="dk2"/>
              </a:solidFill>
            </a:endParaRPr>
          </a:p>
          <a:p>
            <a:pPr marL="457200" indent="-3429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en-GB" sz="1300" b="0" i="0" u="none" strike="noStrike" cap="none" dirty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https://www.totaljobs.com/insidejob/gender-bias-decoder/</a:t>
            </a:r>
            <a:endParaRPr lang="en-GB" sz="1300" b="0" i="0" u="none" strike="noStrike" cap="none" dirty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7B5676-2EA3-524A-8871-0D100CACBDB5}"/>
              </a:ext>
            </a:extLst>
          </p:cNvPr>
          <p:cNvSpPr/>
          <p:nvPr/>
        </p:nvSpPr>
        <p:spPr>
          <a:xfrm>
            <a:off x="4454820" y="241786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RO" dirty="0"/>
              <a:t> </a:t>
            </a:r>
            <a:endParaRPr lang="en-RO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30A864-875E-D241-BEE5-94895AE93402}"/>
              </a:ext>
            </a:extLst>
          </p:cNvPr>
          <p:cNvSpPr/>
          <p:nvPr/>
        </p:nvSpPr>
        <p:spPr>
          <a:xfrm>
            <a:off x="229187" y="65273"/>
            <a:ext cx="3436097" cy="832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</a:pPr>
            <a:r>
              <a:rPr lang="en-GB" b="1" dirty="0" err="1"/>
              <a:t>FairML</a:t>
            </a:r>
            <a:r>
              <a:rPr lang="en-GB" b="1" dirty="0"/>
              <a:t>: Auditing Black-Box Predictive Models</a:t>
            </a:r>
            <a:endParaRPr lang="en-GB" dirty="0">
              <a:solidFill>
                <a:schemeClr val="dk2"/>
              </a:solidFill>
              <a:hlinkClick r:id="rId4"/>
            </a:endParaRPr>
          </a:p>
          <a:p>
            <a:pPr marL="1143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  <a:hlinkClick r:id="rId4"/>
              </a:rPr>
              <a:t>3.https://github.com/adebayoj/fairml</a:t>
            </a:r>
            <a:endParaRPr lang="en-GB" dirty="0">
              <a:solidFill>
                <a:schemeClr val="dk2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459AA01-E32D-4B4B-9C79-661A205BE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54" y="3118156"/>
            <a:ext cx="3438066" cy="159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1E7647F-B3E4-B148-88F6-8FFBFEDFF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4404"/>
            <a:ext cx="4573799" cy="201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C0B238E8-C20E-E349-8AF3-E037DECDF4AC}"/>
              </a:ext>
            </a:extLst>
          </p:cNvPr>
          <p:cNvSpPr/>
          <p:nvPr/>
        </p:nvSpPr>
        <p:spPr>
          <a:xfrm>
            <a:off x="3765176" y="2297526"/>
            <a:ext cx="439325" cy="890160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B7C643-D518-C148-B33D-C60F4F5385BC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7AECE82F-B322-6B40-B802-E4E638E0AE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C521DB0-DBF9-2744-A827-C93F6CB2F7A6}"/>
              </a:ext>
            </a:extLst>
          </p:cNvPr>
          <p:cNvSpPr/>
          <p:nvPr/>
        </p:nvSpPr>
        <p:spPr>
          <a:xfrm>
            <a:off x="6068094" y="4815893"/>
            <a:ext cx="307590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O" sz="800" dirty="0">
                <a:solidFill>
                  <a:schemeClr val="bg2"/>
                </a:solidFill>
              </a:rPr>
              <a:t>https://twitter.com/IAugenstein/status/1420770917941137408</a:t>
            </a:r>
          </a:p>
        </p:txBody>
      </p:sp>
    </p:spTree>
    <p:extLst>
      <p:ext uri="{BB962C8B-B14F-4D97-AF65-F5344CB8AC3E}">
        <p14:creationId xmlns:p14="http://schemas.microsoft.com/office/powerpoint/2010/main" val="241894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/>
      <p:bldP spid="2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8745FEA-6C2F-3943-87E5-BB5B5E11D8DB}"/>
              </a:ext>
            </a:extLst>
          </p:cNvPr>
          <p:cNvSpPr/>
          <p:nvPr/>
        </p:nvSpPr>
        <p:spPr>
          <a:xfrm>
            <a:off x="67136" y="0"/>
            <a:ext cx="4572000" cy="8322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</a:pPr>
            <a:r>
              <a:rPr lang="en-GB" dirty="0"/>
              <a:t>What-If Tool Google</a:t>
            </a:r>
            <a:endParaRPr lang="en-GB" dirty="0">
              <a:solidFill>
                <a:schemeClr val="dk2"/>
              </a:solidFill>
              <a:hlinkClick r:id="rId2"/>
            </a:endParaRPr>
          </a:p>
          <a:p>
            <a:pPr marL="1143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</a:pPr>
            <a:r>
              <a:rPr lang="en-GB" dirty="0">
                <a:solidFill>
                  <a:schemeClr val="dk2"/>
                </a:solidFill>
                <a:hlinkClick r:id="rId2"/>
              </a:rPr>
              <a:t>5. https://cloud.google.com/ai-platform/prediction/docs/using-what-if-tool</a:t>
            </a:r>
            <a:endParaRPr lang="en-GB" dirty="0">
              <a:solidFill>
                <a:schemeClr val="dk2"/>
              </a:solidFill>
            </a:endParaRPr>
          </a:p>
        </p:txBody>
      </p:sp>
      <p:pic>
        <p:nvPicPr>
          <p:cNvPr id="7" name="Picture 2" descr="overview of WIT">
            <a:extLst>
              <a:ext uri="{FF2B5EF4-FFF2-40B4-BE49-F238E27FC236}">
                <a16:creationId xmlns:a16="http://schemas.microsoft.com/office/drawing/2014/main" id="{3AE32704-24F1-874F-9835-5356DC26D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51" y="894977"/>
            <a:ext cx="6784888" cy="38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BD8503-D611-6646-B8CD-562ABFC7C157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2A2C8D4-FDD5-0644-9B5E-3337861C4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2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C176C-7799-8241-AE86-7B7A80163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114300">
              <a:lnSpc>
                <a:spcPct val="105000"/>
              </a:lnSpc>
              <a:spcAft>
                <a:spcPts val="600"/>
              </a:spcAft>
              <a:buClr>
                <a:schemeClr val="dk2"/>
              </a:buClr>
              <a:buSzPts val="1800"/>
            </a:pPr>
            <a:r>
              <a:rPr lang="en-GB" sz="1400" dirty="0">
                <a:solidFill>
                  <a:schemeClr val="dk2"/>
                </a:solidFill>
                <a:hlinkClick r:id="rId2"/>
              </a:rPr>
              <a:t>7. https://slowe.github.io/genderbias/</a:t>
            </a:r>
            <a:endParaRPr lang="en-GB" sz="1400" dirty="0">
              <a:solidFill>
                <a:schemeClr val="dk2"/>
              </a:solidFill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F568FE4F-44CB-2C46-A1B9-691B7ACF0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79" y="808215"/>
            <a:ext cx="2027193" cy="2027193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CC0E075-F730-0B4C-B0A3-3523D8AC6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0672" y="935546"/>
            <a:ext cx="6133425" cy="32724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734CFB-3188-0F4E-AA79-486A3F898ED4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D6B02D8-ABEE-0644-B1AC-94464ABED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5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ctrTitle"/>
          </p:nvPr>
        </p:nvSpPr>
        <p:spPr>
          <a:xfrm>
            <a:off x="714825" y="2998550"/>
            <a:ext cx="48684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 dirty="0">
                <a:solidFill>
                  <a:srgbClr val="FFFFFF"/>
                </a:solidFill>
              </a:rPr>
              <a:t>“People need to understand that you can’t blindly trust an algorithm.”</a:t>
            </a:r>
            <a:endParaRPr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A47226-8A20-CB42-B061-E3C65B87641A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8ABE299-D60C-0344-A7FC-4FD92AD75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259E20-0B71-D748-B4A8-F9F8BEB4DA90}"/>
              </a:ext>
            </a:extLst>
          </p:cNvPr>
          <p:cNvSpPr txBox="1"/>
          <p:nvPr/>
        </p:nvSpPr>
        <p:spPr>
          <a:xfrm>
            <a:off x="1650762" y="1190377"/>
            <a:ext cx="1815452" cy="276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rm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RO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Demo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4589F3-F90C-474E-AD75-95F98545581C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0EE9C0-3DEB-134C-AA23-42C3D3E35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94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E8D51-2110-8B46-8CBE-A99126DF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RO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763A06-6967-9647-8068-0B6870302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Conscious and unconscious biases when talking to/about women in technology</a:t>
            </a:r>
          </a:p>
          <a:p>
            <a:r>
              <a:rPr lang="en-GB" dirty="0"/>
              <a:t>AI potential to overcome but also inherit/perpetuate biases.</a:t>
            </a:r>
          </a:p>
          <a:p>
            <a:r>
              <a:rPr lang="en-GB" dirty="0"/>
              <a:t>Engage members and the business community to raise awareness of the impact of unconscious gender bias.</a:t>
            </a:r>
          </a:p>
          <a:p>
            <a:r>
              <a:rPr lang="en-GB" dirty="0"/>
              <a:t>Fast solutions with or without code experience</a:t>
            </a:r>
          </a:p>
          <a:p>
            <a:r>
              <a:rPr lang="en-GB" dirty="0"/>
              <a:t>Profitability</a:t>
            </a:r>
          </a:p>
          <a:p>
            <a:r>
              <a:rPr lang="en-GB" dirty="0"/>
              <a:t>Inclusion</a:t>
            </a:r>
          </a:p>
          <a:p>
            <a:r>
              <a:rPr lang="en-GB" dirty="0"/>
              <a:t>Diversity</a:t>
            </a:r>
          </a:p>
          <a:p>
            <a:r>
              <a:rPr lang="en-GB" dirty="0"/>
              <a:t>Safe and balanced environment</a:t>
            </a:r>
          </a:p>
          <a:p>
            <a:pPr marL="139700" indent="0">
              <a:buNone/>
            </a:pPr>
            <a:endParaRPr lang="en-RO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1C33C5-D284-C349-A6C8-97B4020B3AD2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AB37CD4-8119-5440-B53F-3B8182BA3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20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259E20-0B71-D748-B4A8-F9F8BEB4DA90}"/>
              </a:ext>
            </a:extLst>
          </p:cNvPr>
          <p:cNvSpPr txBox="1"/>
          <p:nvPr/>
        </p:nvSpPr>
        <p:spPr>
          <a:xfrm>
            <a:off x="509400" y="-40165"/>
            <a:ext cx="4339200" cy="29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rtlCol="0" anchor="ctr" anchorCtr="0">
            <a:normAutofit/>
          </a:bodyPr>
          <a:lstStyle/>
          <a:p>
            <a:pPr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RO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</a:p>
          <a:p>
            <a:pPr>
              <a:spcAft>
                <a:spcPts val="600"/>
              </a:spcAft>
              <a:buClr>
                <a:schemeClr val="dk1"/>
              </a:buClr>
              <a:buSzPts val="2800"/>
            </a:pPr>
            <a:endParaRPr lang="en-RO" sz="36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spcAft>
                <a:spcPts val="600"/>
              </a:spcAft>
              <a:buClr>
                <a:schemeClr val="dk1"/>
              </a:buClr>
              <a:buSzPts val="2800"/>
            </a:pPr>
            <a:r>
              <a:rPr lang="en-RO" sz="36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  <p:sp>
        <p:nvSpPr>
          <p:cNvPr id="3" name="Google Shape;73;p15">
            <a:extLst>
              <a:ext uri="{FF2B5EF4-FFF2-40B4-BE49-F238E27FC236}">
                <a16:creationId xmlns:a16="http://schemas.microsoft.com/office/drawing/2014/main" id="{04A2E6F5-74F3-8B46-A06B-A782DD0F3179}"/>
              </a:ext>
            </a:extLst>
          </p:cNvPr>
          <p:cNvSpPr txBox="1"/>
          <p:nvPr/>
        </p:nvSpPr>
        <p:spPr>
          <a:xfrm>
            <a:off x="243568" y="3394338"/>
            <a:ext cx="3366900" cy="1609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dirty="0">
                <a:solidFill>
                  <a:schemeClr val="dk1"/>
                </a:solidFill>
              </a:rPr>
              <a:t>Marina-Adriana Mercioni</a:t>
            </a:r>
            <a:endParaRPr sz="11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dirty="0">
                <a:solidFill>
                  <a:schemeClr val="dk1"/>
                </a:solidFill>
              </a:rPr>
              <a:t>Data Scientist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dirty="0">
                <a:solidFill>
                  <a:schemeClr val="dk1"/>
                </a:solidFill>
              </a:rPr>
              <a:t>Email: </a:t>
            </a:r>
            <a:r>
              <a:rPr lang="en" sz="1150" dirty="0" err="1">
                <a:solidFill>
                  <a:schemeClr val="dk1"/>
                </a:solidFill>
              </a:rPr>
              <a:t>marina.mercioni@ibm.com</a:t>
            </a:r>
            <a:endParaRPr sz="11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dirty="0">
                <a:solidFill>
                  <a:schemeClr val="dk1"/>
                </a:solidFill>
              </a:rPr>
              <a:t>IBM Consulting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1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" sz="115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dirty="0">
              <a:solidFill>
                <a:schemeClr val="dk1"/>
              </a:solidFill>
            </a:endParaRP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78DF9780-D749-5C4D-B6EA-11C7B757B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729" y="1453879"/>
            <a:ext cx="1940459" cy="194045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4A0FBE-FE75-C24D-BBCF-C9415F9576AC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5B7FD38-701C-3B43-8DA3-B4BEA1769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AC1D09-4555-F543-9BD8-8C7562D55B4D}"/>
              </a:ext>
            </a:extLst>
          </p:cNvPr>
          <p:cNvSpPr/>
          <p:nvPr/>
        </p:nvSpPr>
        <p:spPr>
          <a:xfrm>
            <a:off x="3831325" y="1127008"/>
            <a:ext cx="8611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chemeClr val="dk1"/>
                </a:solidFill>
              </a:rPr>
              <a:t>LinkedIn</a:t>
            </a:r>
            <a:endParaRPr lang="en-RO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A986F6-B028-C543-A3C3-A4EEC6027FFE}"/>
              </a:ext>
            </a:extLst>
          </p:cNvPr>
          <p:cNvSpPr/>
          <p:nvPr/>
        </p:nvSpPr>
        <p:spPr>
          <a:xfrm>
            <a:off x="7290702" y="1127007"/>
            <a:ext cx="7425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dirty="0">
                <a:solidFill>
                  <a:schemeClr val="dk1"/>
                </a:solidFill>
              </a:rPr>
              <a:t>GitHub</a:t>
            </a:r>
            <a:endParaRPr lang="en-RO" dirty="0"/>
          </a:p>
        </p:txBody>
      </p:sp>
      <p:pic>
        <p:nvPicPr>
          <p:cNvPr id="12" name="Picture 11" descr="Qr code&#10;&#10;Description automatically generated">
            <a:extLst>
              <a:ext uri="{FF2B5EF4-FFF2-40B4-BE49-F238E27FC236}">
                <a16:creationId xmlns:a16="http://schemas.microsoft.com/office/drawing/2014/main" id="{7C30ADC8-D444-7146-BCCB-2838E84A77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699" y="1434784"/>
            <a:ext cx="1940459" cy="194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304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/>
        </p:nvSpPr>
        <p:spPr>
          <a:xfrm>
            <a:off x="0" y="0"/>
            <a:ext cx="6138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5F59"/>
                </a:solidFill>
                <a:highlight>
                  <a:srgbClr val="FFFFFF"/>
                </a:highlight>
              </a:rPr>
              <a:t>Bias types</a:t>
            </a:r>
            <a:endParaRPr sz="4000" dirty="0"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6500"/>
            <a:ext cx="4776149" cy="321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949" y="706500"/>
            <a:ext cx="3910651" cy="339731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4DCE335-755D-4D40-8E07-81A4C735AE1B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4C6C1F6-D8FE-3B42-8AA9-0D100FC838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63" y="800189"/>
            <a:ext cx="4258637" cy="378251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0" y="0"/>
            <a:ext cx="61380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solidFill>
                  <a:srgbClr val="FF5F59"/>
                </a:solidFill>
                <a:highlight>
                  <a:srgbClr val="FFFFFF"/>
                </a:highlight>
              </a:rPr>
              <a:t>Bias types</a:t>
            </a:r>
            <a:endParaRPr sz="4000" dirty="0"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0301" y="381525"/>
            <a:ext cx="4004017" cy="428460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BC3FF2-EFE5-3940-8F78-D4D737A171A8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80647E9-3549-664B-8900-088A0CB32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0" y="0"/>
            <a:ext cx="8211312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GB" sz="3000" b="1" dirty="0">
                <a:solidFill>
                  <a:srgbClr val="FF5F59"/>
                </a:solidFill>
              </a:rPr>
              <a:t>How does bias manifest in our world?</a:t>
            </a:r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28" y="1041952"/>
            <a:ext cx="3738100" cy="220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522EC876-3CF7-854A-8ADD-24F14A545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3566" y="1041952"/>
            <a:ext cx="2136116" cy="2530476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C8C9953-90BF-A34E-87B9-20689383E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620" y="1041952"/>
            <a:ext cx="2501045" cy="30358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0CD89D5-3492-D148-BF83-68843503E768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231426D-E804-364B-9F78-6B5504D4D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0" y="0"/>
            <a:ext cx="77724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GB" sz="3000" b="1" dirty="0">
                <a:solidFill>
                  <a:srgbClr val="FF5F59"/>
                </a:solidFill>
                <a:highlight>
                  <a:srgbClr val="FFFFFF"/>
                </a:highlight>
              </a:rPr>
              <a:t>How does bias manifest in our world?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1B705C-D5D1-6D41-9B6E-87330B1AB517}"/>
              </a:ext>
            </a:extLst>
          </p:cNvPr>
          <p:cNvSpPr/>
          <p:nvPr/>
        </p:nvSpPr>
        <p:spPr>
          <a:xfrm>
            <a:off x="4480560" y="1140589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srgbClr val="FF5F59"/>
                </a:solidFill>
                <a:latin typeface="inherit"/>
              </a:rPr>
              <a:t>1. The US is one of only eight countries in the world that does </a:t>
            </a:r>
            <a:r>
              <a:rPr lang="en-GB" sz="1000" b="1" dirty="0">
                <a:solidFill>
                  <a:srgbClr val="FF5F59"/>
                </a:solidFill>
                <a:latin typeface="inherit"/>
              </a:rPr>
              <a:t>not provide any form of paid maternity leave</a:t>
            </a:r>
            <a:r>
              <a:rPr lang="en-GB" sz="1000" dirty="0">
                <a:solidFill>
                  <a:srgbClr val="FF5F59"/>
                </a:solidFill>
                <a:latin typeface="inherit"/>
              </a:rPr>
              <a:t> by federal law.</a:t>
            </a:r>
            <a:endParaRPr lang="en-GB" sz="1000" dirty="0">
              <a:latin typeface="RalewayBold"/>
            </a:endParaRPr>
          </a:p>
          <a:p>
            <a:r>
              <a:rPr lang="en-GB" sz="1000" b="1" dirty="0">
                <a:solidFill>
                  <a:srgbClr val="FF5F59"/>
                </a:solidFill>
                <a:latin typeface="inherit"/>
              </a:rPr>
              <a:t>2. As a result of contraceptive use</a:t>
            </a:r>
            <a:r>
              <a:rPr lang="en-GB" sz="1000" dirty="0">
                <a:solidFill>
                  <a:srgbClr val="FF5F59"/>
                </a:solidFill>
                <a:latin typeface="inherit"/>
              </a:rPr>
              <a:t>, there were 26 million fewer unsafe abortions in the world’s poorest countries.</a:t>
            </a:r>
            <a:endParaRPr lang="en-GB" sz="1000" dirty="0">
              <a:latin typeface="RalewayBold"/>
            </a:endParaRPr>
          </a:p>
          <a:p>
            <a:r>
              <a:rPr lang="en-GB" sz="1000" b="1" dirty="0">
                <a:solidFill>
                  <a:srgbClr val="FF5F59"/>
                </a:solidFill>
                <a:latin typeface="inherit"/>
              </a:rPr>
              <a:t>3. In low-income countries,</a:t>
            </a:r>
            <a:r>
              <a:rPr lang="en-GB" sz="1000" dirty="0">
                <a:solidFill>
                  <a:srgbClr val="FF5F59"/>
                </a:solidFill>
                <a:latin typeface="inherit"/>
              </a:rPr>
              <a:t> for every 100 boys who continue their education after high school, only 55 girls do the same.</a:t>
            </a:r>
            <a:endParaRPr lang="en-GB" sz="1000" dirty="0">
              <a:latin typeface="RalewayBold"/>
            </a:endParaRPr>
          </a:p>
          <a:p>
            <a:r>
              <a:rPr lang="en-GB" sz="1000" b="1" dirty="0">
                <a:solidFill>
                  <a:srgbClr val="FF5F59"/>
                </a:solidFill>
                <a:latin typeface="inherit"/>
              </a:rPr>
              <a:t>4. Women across the world currently bear the majority of childcare.</a:t>
            </a:r>
            <a:endParaRPr lang="en-GB" sz="1000" dirty="0">
              <a:latin typeface="RalewayBold"/>
            </a:endParaRPr>
          </a:p>
          <a:p>
            <a:r>
              <a:rPr lang="en-GB" sz="1000" dirty="0">
                <a:solidFill>
                  <a:srgbClr val="FF5F59"/>
                </a:solidFill>
                <a:latin typeface="inherit"/>
              </a:rPr>
              <a:t>at least 40% of the childcare responsibilities, they themselves - lower risk of depression and drug abuse, children will average higher test scores, have stronger self-esteem, and fewer behavioural problems.</a:t>
            </a:r>
            <a:endParaRPr lang="en-GB" sz="1000" dirty="0">
              <a:latin typeface="RalewayBold"/>
            </a:endParaRPr>
          </a:p>
          <a:p>
            <a:r>
              <a:rPr lang="en-GB" sz="1000" b="1" dirty="0">
                <a:solidFill>
                  <a:srgbClr val="FF5F59"/>
                </a:solidFill>
                <a:latin typeface="inherit"/>
              </a:rPr>
              <a:t>5. Women - underpaid</a:t>
            </a:r>
            <a:endParaRPr lang="en-GB" sz="1000" dirty="0">
              <a:latin typeface="RalewayBold"/>
            </a:endParaRPr>
          </a:p>
          <a:p>
            <a:r>
              <a:rPr lang="en-GB" sz="1000" dirty="0">
                <a:solidFill>
                  <a:srgbClr val="FF5F59"/>
                </a:solidFill>
                <a:latin typeface="inherit"/>
              </a:rPr>
              <a:t>97 sectors, men earn at least 10% more than women, on average. (2020 data collected in the mandatory reporting exercise for companies with at least 250 employees in UK).</a:t>
            </a:r>
            <a:endParaRPr lang="en-GB" sz="1000" dirty="0">
              <a:latin typeface="RalewayBold"/>
            </a:endParaRPr>
          </a:p>
          <a:p>
            <a:r>
              <a:rPr lang="en-GB" sz="1000" b="1" dirty="0">
                <a:solidFill>
                  <a:srgbClr val="FF5F59"/>
                </a:solidFill>
                <a:latin typeface="inherit"/>
              </a:rPr>
              <a:t>6. Women - more likely to heart disease misdiagnosed.</a:t>
            </a:r>
            <a:endParaRPr lang="en-GB" sz="1000" dirty="0">
              <a:latin typeface="RalewayBold"/>
            </a:endParaRPr>
          </a:p>
          <a:p>
            <a:r>
              <a:rPr lang="en-GB" sz="1000" dirty="0">
                <a:solidFill>
                  <a:srgbClr val="FF5F59"/>
                </a:solidFill>
                <a:latin typeface="inherit"/>
              </a:rPr>
              <a:t>In 2019, the British Heart Foundation in Bias and Biology about how the gender gap in heart disease may be causing women to die unnecessarily: a woman 50% more likely than a man to receive the wrong initial diagnosis for a heart attack.</a:t>
            </a:r>
            <a:endParaRPr lang="en-GB" sz="1000" dirty="0">
              <a:latin typeface="RalewayBold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A05312-5D0E-1049-BF4B-DDEFE56D3271}"/>
              </a:ext>
            </a:extLst>
          </p:cNvPr>
          <p:cNvGraphicFramePr>
            <a:graphicFrameLocks noGrp="1"/>
          </p:cNvGraphicFramePr>
          <p:nvPr/>
        </p:nvGraphicFramePr>
        <p:xfrm>
          <a:off x="311150" y="1534795"/>
          <a:ext cx="3867658" cy="2287000"/>
        </p:xfrm>
        <a:graphic>
          <a:graphicData uri="http://schemas.openxmlformats.org/drawingml/2006/table">
            <a:tbl>
              <a:tblPr/>
              <a:tblGrid>
                <a:gridCol w="3126994">
                  <a:extLst>
                    <a:ext uri="{9D8B030D-6E8A-4147-A177-3AD203B41FA5}">
                      <a16:colId xmlns:a16="http://schemas.microsoft.com/office/drawing/2014/main" val="1665145902"/>
                    </a:ext>
                  </a:extLst>
                </a:gridCol>
                <a:gridCol w="740664">
                  <a:extLst>
                    <a:ext uri="{9D8B030D-6E8A-4147-A177-3AD203B41FA5}">
                      <a16:colId xmlns:a16="http://schemas.microsoft.com/office/drawing/2014/main" val="249082375"/>
                    </a:ext>
                  </a:extLst>
                </a:gridCol>
              </a:tblGrid>
              <a:tr h="206634">
                <a:tc>
                  <a:txBody>
                    <a:bodyPr/>
                    <a:lstStyle/>
                    <a:p>
                      <a:r>
                        <a:rPr lang="en-RO" sz="1000" b="1" dirty="0"/>
                        <a:t>Limit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000" b="1" dirty="0"/>
                        <a:t>Country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67650198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r>
                        <a:rPr lang="en-GB" sz="1000" dirty="0"/>
                        <a:t>No equal pay for equal work laws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000"/>
                        <a:t>113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69321664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r>
                        <a:rPr lang="en-GB" sz="1000" dirty="0"/>
                        <a:t>Certain jobs off-limits for women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000"/>
                        <a:t>104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74501882"/>
                  </a:ext>
                </a:extLst>
              </a:tr>
              <a:tr h="335780">
                <a:tc>
                  <a:txBody>
                    <a:bodyPr/>
                    <a:lstStyle/>
                    <a:p>
                      <a:r>
                        <a:rPr lang="en-GB" sz="1000" dirty="0"/>
                        <a:t>A daughter cannot inherit the same proportion of assets as a son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000"/>
                        <a:t>39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74268743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r>
                        <a:rPr lang="en-GB" sz="1000" dirty="0"/>
                        <a:t>Wives can inherit from their husbands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000"/>
                        <a:t>36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24233921"/>
                  </a:ext>
                </a:extLst>
              </a:tr>
              <a:tr h="206634">
                <a:tc>
                  <a:txBody>
                    <a:bodyPr/>
                    <a:lstStyle/>
                    <a:p>
                      <a:r>
                        <a:rPr lang="en-GB" sz="1000" dirty="0"/>
                        <a:t>Restrict the hours women can work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000"/>
                        <a:t>29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01969339"/>
                  </a:ext>
                </a:extLst>
              </a:tr>
              <a:tr h="335780">
                <a:tc>
                  <a:txBody>
                    <a:bodyPr/>
                    <a:lstStyle/>
                    <a:p>
                      <a:r>
                        <a:rPr lang="en-GB" sz="1000" dirty="0"/>
                        <a:t>Allow men to prohibit their wives from working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000"/>
                        <a:t>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76701401"/>
                  </a:ext>
                </a:extLst>
              </a:tr>
              <a:tr h="335780">
                <a:tc>
                  <a:txBody>
                    <a:bodyPr/>
                    <a:lstStyle/>
                    <a:p>
                      <a:r>
                        <a:rPr lang="en-GB" sz="1000" dirty="0"/>
                        <a:t>When and how women can travel outside the home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RO" sz="1000" dirty="0"/>
                        <a:t>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2707299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0F8EBA19-9179-3847-8E4F-A85324ED0636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77ACE10-8F8F-5D4E-9409-FAFCD89EB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42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/>
        </p:nvSpPr>
        <p:spPr>
          <a:xfrm>
            <a:off x="0" y="0"/>
            <a:ext cx="77724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GB" sz="4000" b="1" dirty="0">
                <a:solidFill>
                  <a:srgbClr val="FF5F59"/>
                </a:solidFill>
              </a:rPr>
              <a:t>Bias reinforcement</a:t>
            </a:r>
          </a:p>
        </p:txBody>
      </p:sp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B90DF4B-B084-0747-8D3C-534D9A37A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12" y="19352"/>
            <a:ext cx="3169689" cy="4690872"/>
          </a:xfrm>
          <a:prstGeom prst="rect">
            <a:avLst/>
          </a:prstGeom>
        </p:spPr>
      </p:pic>
      <p:pic>
        <p:nvPicPr>
          <p:cNvPr id="10" name="Picture 9" descr="Timeline&#10;&#10;Description automatically generated">
            <a:extLst>
              <a:ext uri="{FF2B5EF4-FFF2-40B4-BE49-F238E27FC236}">
                <a16:creationId xmlns:a16="http://schemas.microsoft.com/office/drawing/2014/main" id="{45A9F6CC-2350-DD45-BCCA-513B51875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14" y="1117898"/>
            <a:ext cx="5041210" cy="33375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8D375E-97C8-A349-8222-E53336B989DF}"/>
              </a:ext>
            </a:extLst>
          </p:cNvPr>
          <p:cNvSpPr/>
          <p:nvPr/>
        </p:nvSpPr>
        <p:spPr>
          <a:xfrm>
            <a:off x="-151" y="4710224"/>
            <a:ext cx="9144000" cy="4332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RO"/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4D8C75A-07DA-7447-84A2-4650CF50C4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1" y="4712730"/>
            <a:ext cx="1421697" cy="42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0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2226</Words>
  <Application>Microsoft Macintosh PowerPoint</Application>
  <PresentationFormat>On-screen Show (16:9)</PresentationFormat>
  <Paragraphs>295</Paragraphs>
  <Slides>42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Arial</vt:lpstr>
      <vt:lpstr>Charter</vt:lpstr>
      <vt:lpstr>Charter</vt:lpstr>
      <vt:lpstr>Fira Sans Extra Condensed</vt:lpstr>
      <vt:lpstr>ibm-plex-sans</vt:lpstr>
      <vt:lpstr>inherit</vt:lpstr>
      <vt:lpstr>Lato</vt:lpstr>
      <vt:lpstr>OpenSans</vt:lpstr>
      <vt:lpstr>RalewayBold</vt:lpstr>
      <vt:lpstr>Roboto</vt:lpstr>
      <vt:lpstr>Segoe UI</vt:lpstr>
      <vt:lpstr>Simple Light</vt:lpstr>
      <vt:lpstr>PowerPoint Presentation</vt:lpstr>
      <vt:lpstr>PowerPoint Presentation</vt:lpstr>
      <vt:lpstr>So what can we do to ensure AI becomes more accurate, ethical and inclusive?</vt:lpstr>
      <vt:lpstr>“People need to understand that you can’t blindly trust an algorithm.”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collection </vt:lpstr>
      <vt:lpstr>Confirmation Bias</vt:lpstr>
      <vt:lpstr>How might we avoid bias? </vt:lpstr>
      <vt:lpstr>Mitigating gender bias </vt:lpstr>
      <vt:lpstr>PowerPoint Presentation</vt:lpstr>
      <vt:lpstr>Mitigating gender bias </vt:lpstr>
      <vt:lpstr>Mitigation with Pre-Processing</vt:lpstr>
      <vt:lpstr>Mitigation with Pre-Processing</vt:lpstr>
      <vt:lpstr>Mitigation Bias</vt:lpstr>
      <vt:lpstr>Mitigation Bias</vt:lpstr>
      <vt:lpstr>Mitigation Bias</vt:lpstr>
      <vt:lpstr>Mitigation Bias</vt:lpstr>
      <vt:lpstr>Mitigation Bias</vt:lpstr>
      <vt:lpstr>Mitigation Bias</vt:lpstr>
      <vt:lpstr>Mitigation Bias</vt:lpstr>
      <vt:lpstr>Mitigation Bias</vt:lpstr>
      <vt:lpstr>FACT Diagnostic: How to Better Understand Trade-offs Involving Group Fairness</vt:lpstr>
      <vt:lpstr>Mitigation Bias</vt:lpstr>
      <vt:lpstr>Mitigation Bias</vt:lpstr>
      <vt:lpstr>PowerPoint Presentation</vt:lpstr>
      <vt:lpstr>PowerPoint Presentation</vt:lpstr>
      <vt:lpstr>PowerPoint Presentation</vt:lpstr>
      <vt:lpstr>PowerPoint Presentation</vt:lpstr>
      <vt:lpstr>7. https://slowe.github.io/genderbias/</vt:lpstr>
      <vt:lpstr>PowerPoint Presentation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Marina Mercioni</cp:lastModifiedBy>
  <cp:revision>22</cp:revision>
  <dcterms:modified xsi:type="dcterms:W3CDTF">2021-12-07T20:30:01Z</dcterms:modified>
</cp:coreProperties>
</file>